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73" r:id="rId1"/>
    <p:sldMasterId id="2147485059" r:id="rId2"/>
    <p:sldMasterId id="2147485334" r:id="rId3"/>
  </p:sldMasterIdLst>
  <p:notesMasterIdLst>
    <p:notesMasterId r:id="rId18"/>
  </p:notesMasterIdLst>
  <p:sldIdLst>
    <p:sldId id="256" r:id="rId4"/>
    <p:sldId id="257" r:id="rId5"/>
    <p:sldId id="266" r:id="rId6"/>
    <p:sldId id="267" r:id="rId7"/>
    <p:sldId id="268" r:id="rId8"/>
    <p:sldId id="272" r:id="rId9"/>
    <p:sldId id="269" r:id="rId10"/>
    <p:sldId id="270" r:id="rId11"/>
    <p:sldId id="271" r:id="rId12"/>
    <p:sldId id="280" r:id="rId13"/>
    <p:sldId id="282" r:id="rId14"/>
    <p:sldId id="277" r:id="rId15"/>
    <p:sldId id="278" r:id="rId16"/>
    <p:sldId id="279" r:id="rId17"/>
  </p:sldIdLst>
  <p:sldSz cx="9144000" cy="6858000" type="screen4x3"/>
  <p:notesSz cx="6807200" cy="9939338"/>
  <p:defaultTextStyle>
    <a:defPPr>
      <a:defRPr lang="zh-TW"/>
    </a:defPPr>
    <a:lvl1pPr algn="l" rtl="0" eaLnBrk="0" fontAlgn="base" hangingPunct="0">
      <a:spcBef>
        <a:spcPct val="0"/>
      </a:spcBef>
      <a:spcAft>
        <a:spcPct val="0"/>
      </a:spcAft>
      <a:defRPr kumimoji="1" kern="1200">
        <a:solidFill>
          <a:schemeClr val="tx1"/>
        </a:solidFill>
        <a:latin typeface="Verdana" panose="020B060403050404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Verdana" panose="020B060403050404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Verdana" panose="020B060403050404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Verdana" panose="020B060403050404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Verdana" panose="020B060403050404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8" autoAdjust="0"/>
    <p:restoredTop sz="94711" autoAdjust="0"/>
  </p:normalViewPr>
  <p:slideViewPr>
    <p:cSldViewPr>
      <p:cViewPr varScale="1">
        <p:scale>
          <a:sx n="89" d="100"/>
          <a:sy n="89" d="100"/>
        </p:scale>
        <p:origin x="128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1730"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201731" name="Rectangle 3"/>
          <p:cNvSpPr>
            <a:spLocks noGrp="1" noChangeArrowheads="1"/>
          </p:cNvSpPr>
          <p:nvPr>
            <p:ph type="dt" idx="1"/>
          </p:nvPr>
        </p:nvSpPr>
        <p:spPr bwMode="auto">
          <a:xfrm>
            <a:off x="3854450" y="0"/>
            <a:ext cx="2951163" cy="4968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lvl1pPr algn="r" eaLnBrk="1" hangingPunct="1">
              <a:defRPr sz="1200">
                <a:latin typeface="Arial" charset="0"/>
              </a:defRPr>
            </a:lvl1pPr>
          </a:lstStyle>
          <a:p>
            <a:pPr>
              <a:defRPr/>
            </a:pPr>
            <a:endParaRPr lang="en-US" altLang="zh-TW"/>
          </a:p>
        </p:txBody>
      </p:sp>
      <p:sp>
        <p:nvSpPr>
          <p:cNvPr id="23556"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3"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559" tIns="45779" rIns="91559" bIns="45779"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201734" name="Rectangle 6"/>
          <p:cNvSpPr>
            <a:spLocks noGrp="1" noChangeArrowheads="1"/>
          </p:cNvSpPr>
          <p:nvPr>
            <p:ph type="ftr" sz="quarter" idx="4"/>
          </p:nvPr>
        </p:nvSpPr>
        <p:spPr bwMode="auto">
          <a:xfrm>
            <a:off x="0" y="9440863"/>
            <a:ext cx="2951163"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eaLnBrk="1" hangingPunct="1">
              <a:defRPr sz="1200">
                <a:latin typeface="Arial" charset="0"/>
              </a:defRPr>
            </a:lvl1pPr>
          </a:lstStyle>
          <a:p>
            <a:pPr>
              <a:defRPr/>
            </a:pPr>
            <a:endParaRPr lang="en-US" altLang="zh-TW"/>
          </a:p>
        </p:txBody>
      </p:sp>
      <p:sp>
        <p:nvSpPr>
          <p:cNvPr id="201735" name="Rectangle 7"/>
          <p:cNvSpPr>
            <a:spLocks noGrp="1" noChangeArrowheads="1"/>
          </p:cNvSpPr>
          <p:nvPr>
            <p:ph type="sldNum" sz="quarter" idx="5"/>
          </p:nvPr>
        </p:nvSpPr>
        <p:spPr bwMode="auto">
          <a:xfrm>
            <a:off x="3854450" y="9440863"/>
            <a:ext cx="2951163" cy="496887"/>
          </a:xfrm>
          <a:prstGeom prst="rect">
            <a:avLst/>
          </a:prstGeom>
          <a:noFill/>
          <a:ln w="9525">
            <a:noFill/>
            <a:miter lim="800000"/>
            <a:headEnd/>
            <a:tailEnd/>
          </a:ln>
          <a:effectLst/>
        </p:spPr>
        <p:txBody>
          <a:bodyPr vert="horz" wrap="square" lIns="91559" tIns="45779" rIns="91559" bIns="45779" numCol="1" anchor="b" anchorCtr="0" compatLnSpc="1">
            <a:prstTxWarp prst="textNoShape">
              <a:avLst/>
            </a:prstTxWarp>
          </a:bodyPr>
          <a:lstStyle>
            <a:lvl1pPr algn="r" eaLnBrk="1" hangingPunct="1">
              <a:defRPr sz="1200">
                <a:latin typeface="Arial" panose="020B0604020202020204" pitchFamily="34" charset="0"/>
              </a:defRPr>
            </a:lvl1pPr>
          </a:lstStyle>
          <a:p>
            <a:fld id="{32A0AB21-2C11-4152-A3D4-D42F05B6F5F7}" type="slidenum">
              <a:rPr lang="en-US" altLang="zh-TW"/>
              <a:pPr/>
              <a:t>‹#›</a:t>
            </a:fld>
            <a:endParaRPr lang="en-US" altLang="zh-TW"/>
          </a:p>
        </p:txBody>
      </p:sp>
    </p:spTree>
    <p:extLst>
      <p:ext uri="{BB962C8B-B14F-4D97-AF65-F5344CB8AC3E}">
        <p14:creationId xmlns:p14="http://schemas.microsoft.com/office/powerpoint/2010/main" val="3935202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3605C2D6-48F5-4739-93E6-CC021C12CFEB}" type="slidenum">
              <a:rPr lang="en-US" altLang="zh-TW" smtClean="0"/>
              <a:pPr/>
              <a:t>‹#›</a:t>
            </a:fld>
            <a:endParaRPr lang="en-US" altLang="zh-TW"/>
          </a:p>
        </p:txBody>
      </p:sp>
    </p:spTree>
    <p:extLst>
      <p:ext uri="{BB962C8B-B14F-4D97-AF65-F5344CB8AC3E}">
        <p14:creationId xmlns:p14="http://schemas.microsoft.com/office/powerpoint/2010/main" val="300475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66BD9069-C5B5-4C1E-B3A9-82CFC915061B}" type="slidenum">
              <a:rPr lang="en-US" altLang="zh-TW" smtClean="0"/>
              <a:pPr/>
              <a:t>‹#›</a:t>
            </a:fld>
            <a:endParaRPr lang="en-US" altLang="zh-TW"/>
          </a:p>
        </p:txBody>
      </p:sp>
    </p:spTree>
    <p:extLst>
      <p:ext uri="{BB962C8B-B14F-4D97-AF65-F5344CB8AC3E}">
        <p14:creationId xmlns:p14="http://schemas.microsoft.com/office/powerpoint/2010/main" val="385615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DF7ACDAB-C61D-48DD-AC2F-4A7450EC6D03}" type="slidenum">
              <a:rPr lang="en-US" altLang="zh-TW" smtClean="0"/>
              <a:pPr/>
              <a:t>‹#›</a:t>
            </a:fld>
            <a:endParaRPr lang="en-US" altLang="zh-TW"/>
          </a:p>
        </p:txBody>
      </p:sp>
    </p:spTree>
    <p:extLst>
      <p:ext uri="{BB962C8B-B14F-4D97-AF65-F5344CB8AC3E}">
        <p14:creationId xmlns:p14="http://schemas.microsoft.com/office/powerpoint/2010/main" val="147782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5667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fld id="{DEE6E6E3-88A8-444F-A77D-00B967FA707B}" type="slidenum">
              <a:rPr lang="en-US" altLang="zh-TW"/>
              <a:pPr/>
              <a:t>‹#›</a:t>
            </a:fld>
            <a:endParaRPr lang="en-US" altLang="zh-TW"/>
          </a:p>
        </p:txBody>
      </p:sp>
    </p:spTree>
    <p:extLst>
      <p:ext uri="{BB962C8B-B14F-4D97-AF65-F5344CB8AC3E}">
        <p14:creationId xmlns:p14="http://schemas.microsoft.com/office/powerpoint/2010/main" val="244738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7508EDBF-C0FF-48B2-B868-603B59681DF5}" type="slidenum">
              <a:rPr lang="en-US" altLang="zh-TW"/>
              <a:pPr/>
              <a:t>‹#›</a:t>
            </a:fld>
            <a:endParaRPr lang="en-US" altLang="zh-TW"/>
          </a:p>
        </p:txBody>
      </p:sp>
    </p:spTree>
    <p:extLst>
      <p:ext uri="{BB962C8B-B14F-4D97-AF65-F5344CB8AC3E}">
        <p14:creationId xmlns:p14="http://schemas.microsoft.com/office/powerpoint/2010/main" val="3560201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E76CF795-331F-44D2-8CB1-37E3E6A672B5}" type="slidenum">
              <a:rPr lang="en-US" altLang="zh-TW"/>
              <a:pPr/>
              <a:t>‹#›</a:t>
            </a:fld>
            <a:endParaRPr lang="en-US" altLang="zh-TW"/>
          </a:p>
        </p:txBody>
      </p:sp>
    </p:spTree>
    <p:extLst>
      <p:ext uri="{BB962C8B-B14F-4D97-AF65-F5344CB8AC3E}">
        <p14:creationId xmlns:p14="http://schemas.microsoft.com/office/powerpoint/2010/main" val="843991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3605C2D6-48F5-4739-93E6-CC021C12CFEB}" type="slidenum">
              <a:rPr lang="en-US" altLang="zh-TW" smtClean="0"/>
              <a:pPr/>
              <a:t>‹#›</a:t>
            </a:fld>
            <a:endParaRPr lang="en-US" altLang="zh-TW"/>
          </a:p>
        </p:txBody>
      </p:sp>
    </p:spTree>
    <p:extLst>
      <p:ext uri="{BB962C8B-B14F-4D97-AF65-F5344CB8AC3E}">
        <p14:creationId xmlns:p14="http://schemas.microsoft.com/office/powerpoint/2010/main" val="438858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2E7352BA-6892-4E18-B623-D1BE1CAAF4AA}" type="slidenum">
              <a:rPr lang="en-US" altLang="zh-TW" smtClean="0"/>
              <a:pPr/>
              <a:t>‹#›</a:t>
            </a:fld>
            <a:endParaRPr lang="en-US" altLang="zh-TW"/>
          </a:p>
        </p:txBody>
      </p:sp>
    </p:spTree>
    <p:extLst>
      <p:ext uri="{BB962C8B-B14F-4D97-AF65-F5344CB8AC3E}">
        <p14:creationId xmlns:p14="http://schemas.microsoft.com/office/powerpoint/2010/main" val="2879445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0F172963-2243-491C-80E3-0A06C5E1982F}" type="slidenum">
              <a:rPr lang="en-US" altLang="zh-TW" smtClean="0"/>
              <a:pPr/>
              <a:t>‹#›</a:t>
            </a:fld>
            <a:endParaRPr lang="en-US" altLang="zh-TW"/>
          </a:p>
        </p:txBody>
      </p:sp>
    </p:spTree>
    <p:extLst>
      <p:ext uri="{BB962C8B-B14F-4D97-AF65-F5344CB8AC3E}">
        <p14:creationId xmlns:p14="http://schemas.microsoft.com/office/powerpoint/2010/main" val="3433190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241D7982-0BAA-4EF7-9FEC-9AFB8730B307}" type="slidenum">
              <a:rPr lang="en-US" altLang="zh-TW" smtClean="0"/>
              <a:pPr/>
              <a:t>‹#›</a:t>
            </a:fld>
            <a:endParaRPr lang="en-US" altLang="zh-TW"/>
          </a:p>
        </p:txBody>
      </p:sp>
    </p:spTree>
    <p:extLst>
      <p:ext uri="{BB962C8B-B14F-4D97-AF65-F5344CB8AC3E}">
        <p14:creationId xmlns:p14="http://schemas.microsoft.com/office/powerpoint/2010/main" val="511004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Content Placeholder 3"/>
          <p:cNvSpPr>
            <a:spLocks noGrp="1"/>
          </p:cNvSpPr>
          <p:nvPr>
            <p:ph sz="half" idx="2"/>
          </p:nvPr>
        </p:nvSpPr>
        <p:spPr>
          <a:xfrm>
            <a:off x="633845" y="2507551"/>
            <a:ext cx="3867150" cy="3680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7551"/>
            <a:ext cx="3886201" cy="3680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fld id="{09D2B834-963E-4E69-A56D-9CF05411C540}" type="slidenum">
              <a:rPr lang="en-US" altLang="zh-TW" smtClean="0"/>
              <a:pPr/>
              <a:t>‹#›</a:t>
            </a:fld>
            <a:endParaRPr lang="en-US" altLang="zh-TW"/>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extLst>
      <p:ext uri="{BB962C8B-B14F-4D97-AF65-F5344CB8AC3E}">
        <p14:creationId xmlns:p14="http://schemas.microsoft.com/office/powerpoint/2010/main" val="136359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2E7352BA-6892-4E18-B623-D1BE1CAAF4AA}" type="slidenum">
              <a:rPr lang="en-US" altLang="zh-TW" smtClean="0"/>
              <a:pPr/>
              <a:t>‹#›</a:t>
            </a:fld>
            <a:endParaRPr lang="en-US" altLang="zh-TW"/>
          </a:p>
        </p:txBody>
      </p:sp>
    </p:spTree>
    <p:extLst>
      <p:ext uri="{BB962C8B-B14F-4D97-AF65-F5344CB8AC3E}">
        <p14:creationId xmlns:p14="http://schemas.microsoft.com/office/powerpoint/2010/main" val="3458590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只有標題">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fld id="{42449A6C-538B-4FB9-8396-7DFD7E0E4A63}" type="slidenum">
              <a:rPr lang="en-US" altLang="zh-TW" smtClean="0"/>
              <a:pPr/>
              <a:t>‹#›</a:t>
            </a:fld>
            <a:endParaRPr lang="en-US" altLang="zh-TW"/>
          </a:p>
        </p:txBody>
      </p:sp>
      <p:sp>
        <p:nvSpPr>
          <p:cNvPr id="6" name="Title 5"/>
          <p:cNvSpPr>
            <a:spLocks noGrp="1"/>
          </p:cNvSpPr>
          <p:nvPr>
            <p:ph type="title"/>
          </p:nvPr>
        </p:nvSpPr>
        <p:spPr/>
        <p:txBody>
          <a:bodyPr/>
          <a:lstStyle/>
          <a:p>
            <a:r>
              <a:rPr lang="zh-TW" altLang="en-US" smtClean="0"/>
              <a:t>按一下以編輯母片標題樣式</a:t>
            </a:r>
            <a:endParaRPr lang="en-US"/>
          </a:p>
        </p:txBody>
      </p:sp>
    </p:spTree>
    <p:extLst>
      <p:ext uri="{BB962C8B-B14F-4D97-AF65-F5344CB8AC3E}">
        <p14:creationId xmlns:p14="http://schemas.microsoft.com/office/powerpoint/2010/main" val="773668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fld id="{DC4CBECA-ACCA-4255-A063-7073FAF92EB1}" type="slidenum">
              <a:rPr lang="en-US" altLang="zh-TW" smtClean="0"/>
              <a:pPr/>
              <a:t>‹#›</a:t>
            </a:fld>
            <a:endParaRPr lang="en-US" altLang="zh-TW"/>
          </a:p>
        </p:txBody>
      </p:sp>
    </p:spTree>
    <p:extLst>
      <p:ext uri="{BB962C8B-B14F-4D97-AF65-F5344CB8AC3E}">
        <p14:creationId xmlns:p14="http://schemas.microsoft.com/office/powerpoint/2010/main" val="3951253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F322C040-CADC-477F-8639-490E71C94795}" type="slidenum">
              <a:rPr lang="en-US" altLang="zh-TW" smtClean="0"/>
              <a:pPr/>
              <a:t>‹#›</a:t>
            </a:fld>
            <a:endParaRPr lang="en-US" altLang="zh-TW"/>
          </a:p>
        </p:txBody>
      </p:sp>
    </p:spTree>
    <p:extLst>
      <p:ext uri="{BB962C8B-B14F-4D97-AF65-F5344CB8AC3E}">
        <p14:creationId xmlns:p14="http://schemas.microsoft.com/office/powerpoint/2010/main" val="25847296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026B0FA7-1475-4061-A717-0A6838C625F3}" type="slidenum">
              <a:rPr lang="en-US" altLang="zh-TW" smtClean="0"/>
              <a:pPr/>
              <a:t>‹#›</a:t>
            </a:fld>
            <a:endParaRPr lang="en-US" altLang="zh-TW"/>
          </a:p>
        </p:txBody>
      </p:sp>
    </p:spTree>
    <p:extLst>
      <p:ext uri="{BB962C8B-B14F-4D97-AF65-F5344CB8AC3E}">
        <p14:creationId xmlns:p14="http://schemas.microsoft.com/office/powerpoint/2010/main" val="38424213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66BD9069-C5B5-4C1E-B3A9-82CFC915061B}" type="slidenum">
              <a:rPr lang="en-US" altLang="zh-TW" smtClean="0"/>
              <a:pPr/>
              <a:t>‹#›</a:t>
            </a:fld>
            <a:endParaRPr lang="en-US" altLang="zh-TW"/>
          </a:p>
        </p:txBody>
      </p:sp>
    </p:spTree>
    <p:extLst>
      <p:ext uri="{BB962C8B-B14F-4D97-AF65-F5344CB8AC3E}">
        <p14:creationId xmlns:p14="http://schemas.microsoft.com/office/powerpoint/2010/main" val="18918445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DF7ACDAB-C61D-48DD-AC2F-4A7450EC6D03}" type="slidenum">
              <a:rPr lang="en-US" altLang="zh-TW" smtClean="0"/>
              <a:pPr/>
              <a:t>‹#›</a:t>
            </a:fld>
            <a:endParaRPr lang="en-US" altLang="zh-TW"/>
          </a:p>
        </p:txBody>
      </p:sp>
    </p:spTree>
    <p:extLst>
      <p:ext uri="{BB962C8B-B14F-4D97-AF65-F5344CB8AC3E}">
        <p14:creationId xmlns:p14="http://schemas.microsoft.com/office/powerpoint/2010/main" val="3936146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5667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fld id="{DEE6E6E3-88A8-444F-A77D-00B967FA707B}" type="slidenum">
              <a:rPr lang="en-US" altLang="zh-TW"/>
              <a:pPr/>
              <a:t>‹#›</a:t>
            </a:fld>
            <a:endParaRPr lang="en-US" altLang="zh-TW"/>
          </a:p>
        </p:txBody>
      </p:sp>
    </p:spTree>
    <p:extLst>
      <p:ext uri="{BB962C8B-B14F-4D97-AF65-F5344CB8AC3E}">
        <p14:creationId xmlns:p14="http://schemas.microsoft.com/office/powerpoint/2010/main" val="33400728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7508EDBF-C0FF-48B2-B868-603B59681DF5}" type="slidenum">
              <a:rPr lang="en-US" altLang="zh-TW"/>
              <a:pPr/>
              <a:t>‹#›</a:t>
            </a:fld>
            <a:endParaRPr lang="en-US" altLang="zh-TW"/>
          </a:p>
        </p:txBody>
      </p:sp>
    </p:spTree>
    <p:extLst>
      <p:ext uri="{BB962C8B-B14F-4D97-AF65-F5344CB8AC3E}">
        <p14:creationId xmlns:p14="http://schemas.microsoft.com/office/powerpoint/2010/main" val="35198340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E76CF795-331F-44D2-8CB1-37E3E6A672B5}" type="slidenum">
              <a:rPr lang="en-US" altLang="zh-TW"/>
              <a:pPr/>
              <a:t>‹#›</a:t>
            </a:fld>
            <a:endParaRPr lang="en-US" altLang="zh-TW"/>
          </a:p>
        </p:txBody>
      </p:sp>
    </p:spTree>
    <p:extLst>
      <p:ext uri="{BB962C8B-B14F-4D97-AF65-F5344CB8AC3E}">
        <p14:creationId xmlns:p14="http://schemas.microsoft.com/office/powerpoint/2010/main" val="333337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3605C2D6-48F5-4739-93E6-CC021C12CFEB}" type="slidenum">
              <a:rPr lang="en-US" altLang="zh-TW" smtClean="0"/>
              <a:pPr/>
              <a:t>‹#›</a:t>
            </a:fld>
            <a:endParaRPr lang="en-US" altLang="zh-TW"/>
          </a:p>
        </p:txBody>
      </p:sp>
    </p:spTree>
    <p:extLst>
      <p:ext uri="{BB962C8B-B14F-4D97-AF65-F5344CB8AC3E}">
        <p14:creationId xmlns:p14="http://schemas.microsoft.com/office/powerpoint/2010/main" val="228226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0F172963-2243-491C-80E3-0A06C5E1982F}" type="slidenum">
              <a:rPr lang="en-US" altLang="zh-TW" smtClean="0"/>
              <a:pPr/>
              <a:t>‹#›</a:t>
            </a:fld>
            <a:endParaRPr lang="en-US" altLang="zh-TW"/>
          </a:p>
        </p:txBody>
      </p:sp>
    </p:spTree>
    <p:extLst>
      <p:ext uri="{BB962C8B-B14F-4D97-AF65-F5344CB8AC3E}">
        <p14:creationId xmlns:p14="http://schemas.microsoft.com/office/powerpoint/2010/main" val="21911067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2E7352BA-6892-4E18-B623-D1BE1CAAF4AA}" type="slidenum">
              <a:rPr lang="en-US" altLang="zh-TW" smtClean="0"/>
              <a:pPr/>
              <a:t>‹#›</a:t>
            </a:fld>
            <a:endParaRPr lang="en-US" altLang="zh-TW"/>
          </a:p>
        </p:txBody>
      </p:sp>
    </p:spTree>
    <p:extLst>
      <p:ext uri="{BB962C8B-B14F-4D97-AF65-F5344CB8AC3E}">
        <p14:creationId xmlns:p14="http://schemas.microsoft.com/office/powerpoint/2010/main" val="2997587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0F172963-2243-491C-80E3-0A06C5E1982F}" type="slidenum">
              <a:rPr lang="en-US" altLang="zh-TW" smtClean="0"/>
              <a:pPr/>
              <a:t>‹#›</a:t>
            </a:fld>
            <a:endParaRPr lang="en-US" altLang="zh-TW"/>
          </a:p>
        </p:txBody>
      </p:sp>
    </p:spTree>
    <p:extLst>
      <p:ext uri="{BB962C8B-B14F-4D97-AF65-F5344CB8AC3E}">
        <p14:creationId xmlns:p14="http://schemas.microsoft.com/office/powerpoint/2010/main" val="10686188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241D7982-0BAA-4EF7-9FEC-9AFB8730B307}" type="slidenum">
              <a:rPr lang="en-US" altLang="zh-TW" smtClean="0"/>
              <a:pPr/>
              <a:t>‹#›</a:t>
            </a:fld>
            <a:endParaRPr lang="en-US" altLang="zh-TW"/>
          </a:p>
        </p:txBody>
      </p:sp>
    </p:spTree>
    <p:extLst>
      <p:ext uri="{BB962C8B-B14F-4D97-AF65-F5344CB8AC3E}">
        <p14:creationId xmlns:p14="http://schemas.microsoft.com/office/powerpoint/2010/main" val="39485082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fld id="{09D2B834-963E-4E69-A56D-9CF05411C540}" type="slidenum">
              <a:rPr lang="en-US" altLang="zh-TW" smtClean="0"/>
              <a:pPr/>
              <a:t>‹#›</a:t>
            </a:fld>
            <a:endParaRPr lang="en-US" altLang="zh-TW"/>
          </a:p>
        </p:txBody>
      </p:sp>
    </p:spTree>
    <p:extLst>
      <p:ext uri="{BB962C8B-B14F-4D97-AF65-F5344CB8AC3E}">
        <p14:creationId xmlns:p14="http://schemas.microsoft.com/office/powerpoint/2010/main" val="2313765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fld id="{42449A6C-538B-4FB9-8396-7DFD7E0E4A63}" type="slidenum">
              <a:rPr lang="en-US" altLang="zh-TW" smtClean="0"/>
              <a:pPr/>
              <a:t>‹#›</a:t>
            </a:fld>
            <a:endParaRPr lang="en-US" altLang="zh-TW"/>
          </a:p>
        </p:txBody>
      </p:sp>
    </p:spTree>
    <p:extLst>
      <p:ext uri="{BB962C8B-B14F-4D97-AF65-F5344CB8AC3E}">
        <p14:creationId xmlns:p14="http://schemas.microsoft.com/office/powerpoint/2010/main" val="2223676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fld id="{DC4CBECA-ACCA-4255-A063-7073FAF92EB1}" type="slidenum">
              <a:rPr lang="en-US" altLang="zh-TW" smtClean="0"/>
              <a:pPr/>
              <a:t>‹#›</a:t>
            </a:fld>
            <a:endParaRPr lang="en-US" altLang="zh-TW"/>
          </a:p>
        </p:txBody>
      </p:sp>
    </p:spTree>
    <p:extLst>
      <p:ext uri="{BB962C8B-B14F-4D97-AF65-F5344CB8AC3E}">
        <p14:creationId xmlns:p14="http://schemas.microsoft.com/office/powerpoint/2010/main" val="12001940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F322C040-CADC-477F-8639-490E71C94795}" type="slidenum">
              <a:rPr lang="en-US" altLang="zh-TW" smtClean="0"/>
              <a:pPr/>
              <a:t>‹#›</a:t>
            </a:fld>
            <a:endParaRPr lang="en-US" altLang="zh-TW"/>
          </a:p>
        </p:txBody>
      </p:sp>
    </p:spTree>
    <p:extLst>
      <p:ext uri="{BB962C8B-B14F-4D97-AF65-F5344CB8AC3E}">
        <p14:creationId xmlns:p14="http://schemas.microsoft.com/office/powerpoint/2010/main" val="2773242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026B0FA7-1475-4061-A717-0A6838C625F3}" type="slidenum">
              <a:rPr lang="en-US" altLang="zh-TW" smtClean="0"/>
              <a:pPr/>
              <a:t>‹#›</a:t>
            </a:fld>
            <a:endParaRPr lang="en-US" altLang="zh-TW"/>
          </a:p>
        </p:txBody>
      </p:sp>
    </p:spTree>
    <p:extLst>
      <p:ext uri="{BB962C8B-B14F-4D97-AF65-F5344CB8AC3E}">
        <p14:creationId xmlns:p14="http://schemas.microsoft.com/office/powerpoint/2010/main" val="40743610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7605206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45D58654-90D4-49D1-A612-6C28006F114F}" type="slidenum">
              <a:rPr lang="en-US" altLang="zh-TW" smtClean="0"/>
              <a:pPr/>
              <a:t>‹#›</a:t>
            </a:fld>
            <a:endParaRPr lang="en-US" altLang="zh-TW"/>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332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241D7982-0BAA-4EF7-9FEC-9AFB8730B307}" type="slidenum">
              <a:rPr lang="en-US" altLang="zh-TW" smtClean="0"/>
              <a:pPr/>
              <a:t>‹#›</a:t>
            </a:fld>
            <a:endParaRPr lang="en-US" altLang="zh-TW"/>
          </a:p>
        </p:txBody>
      </p:sp>
    </p:spTree>
    <p:extLst>
      <p:ext uri="{BB962C8B-B14F-4D97-AF65-F5344CB8AC3E}">
        <p14:creationId xmlns:p14="http://schemas.microsoft.com/office/powerpoint/2010/main" val="10587706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37628148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45D58654-90D4-49D1-A612-6C28006F114F}" type="slidenum">
              <a:rPr lang="en-US" altLang="zh-TW" smtClean="0"/>
              <a:pPr/>
              <a:t>‹#›</a:t>
            </a:fld>
            <a:endParaRPr lang="en-US" altLang="zh-TW"/>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12092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2813540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66BD9069-C5B5-4C1E-B3A9-82CFC915061B}" type="slidenum">
              <a:rPr lang="en-US" altLang="zh-TW" smtClean="0"/>
              <a:pPr/>
              <a:t>‹#›</a:t>
            </a:fld>
            <a:endParaRPr lang="en-US" altLang="zh-TW"/>
          </a:p>
        </p:txBody>
      </p:sp>
    </p:spTree>
    <p:extLst>
      <p:ext uri="{BB962C8B-B14F-4D97-AF65-F5344CB8AC3E}">
        <p14:creationId xmlns:p14="http://schemas.microsoft.com/office/powerpoint/2010/main" val="4070611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fld id="{DF7ACDAB-C61D-48DD-AC2F-4A7450EC6D03}" type="slidenum">
              <a:rPr lang="en-US" altLang="zh-TW" smtClean="0"/>
              <a:pPr/>
              <a:t>‹#›</a:t>
            </a:fld>
            <a:endParaRPr lang="en-US" altLang="zh-TW"/>
          </a:p>
        </p:txBody>
      </p:sp>
    </p:spTree>
    <p:extLst>
      <p:ext uri="{BB962C8B-B14F-4D97-AF65-F5344CB8AC3E}">
        <p14:creationId xmlns:p14="http://schemas.microsoft.com/office/powerpoint/2010/main" val="30390361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5667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752600"/>
            <a:ext cx="39243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fld id="{DEE6E6E3-88A8-444F-A77D-00B967FA707B}" type="slidenum">
              <a:rPr lang="en-US" altLang="zh-TW"/>
              <a:pPr/>
              <a:t>‹#›</a:t>
            </a:fld>
            <a:endParaRPr lang="en-US" altLang="zh-TW"/>
          </a:p>
        </p:txBody>
      </p:sp>
    </p:spTree>
    <p:extLst>
      <p:ext uri="{BB962C8B-B14F-4D97-AF65-F5344CB8AC3E}">
        <p14:creationId xmlns:p14="http://schemas.microsoft.com/office/powerpoint/2010/main" val="38339130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7508EDBF-C0FF-48B2-B868-603B59681DF5}" type="slidenum">
              <a:rPr lang="en-US" altLang="zh-TW"/>
              <a:pPr/>
              <a:t>‹#›</a:t>
            </a:fld>
            <a:endParaRPr lang="en-US" altLang="zh-TW"/>
          </a:p>
        </p:txBody>
      </p:sp>
    </p:spTree>
    <p:extLst>
      <p:ext uri="{BB962C8B-B14F-4D97-AF65-F5344CB8AC3E}">
        <p14:creationId xmlns:p14="http://schemas.microsoft.com/office/powerpoint/2010/main" val="30907316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574675" y="304800"/>
            <a:ext cx="8001000" cy="1216025"/>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566738" y="1752600"/>
            <a:ext cx="8001000" cy="4267200"/>
          </a:xfrm>
        </p:spPr>
        <p:txBody>
          <a:bodyPr>
            <a:normAutofit/>
          </a:bodyPr>
          <a:lstStyle/>
          <a:p>
            <a:pPr lvl="0"/>
            <a:endParaRPr lang="zh-TW" altLang="en-US" noProof="0" smtClean="0"/>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fld id="{E76CF795-331F-44D2-8CB1-37E3E6A672B5}" type="slidenum">
              <a:rPr lang="en-US" altLang="zh-TW"/>
              <a:pPr/>
              <a:t>‹#›</a:t>
            </a:fld>
            <a:endParaRPr lang="en-US" altLang="zh-TW"/>
          </a:p>
        </p:txBody>
      </p:sp>
    </p:spTree>
    <p:extLst>
      <p:ext uri="{BB962C8B-B14F-4D97-AF65-F5344CB8AC3E}">
        <p14:creationId xmlns:p14="http://schemas.microsoft.com/office/powerpoint/2010/main" val="9039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Content Placeholder 3"/>
          <p:cNvSpPr>
            <a:spLocks noGrp="1"/>
          </p:cNvSpPr>
          <p:nvPr>
            <p:ph sz="half" idx="2"/>
          </p:nvPr>
        </p:nvSpPr>
        <p:spPr>
          <a:xfrm>
            <a:off x="633845" y="2507551"/>
            <a:ext cx="3867150" cy="3680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7551"/>
            <a:ext cx="3886201" cy="3680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fld id="{09D2B834-963E-4E69-A56D-9CF05411C540}" type="slidenum">
              <a:rPr lang="en-US" altLang="zh-TW" smtClean="0"/>
              <a:pPr/>
              <a:t>‹#›</a:t>
            </a:fld>
            <a:endParaRPr lang="en-US" altLang="zh-TW"/>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extLst>
      <p:ext uri="{BB962C8B-B14F-4D97-AF65-F5344CB8AC3E}">
        <p14:creationId xmlns:p14="http://schemas.microsoft.com/office/powerpoint/2010/main" val="255126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只有標題">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fld id="{42449A6C-538B-4FB9-8396-7DFD7E0E4A63}" type="slidenum">
              <a:rPr lang="en-US" altLang="zh-TW" smtClean="0"/>
              <a:pPr/>
              <a:t>‹#›</a:t>
            </a:fld>
            <a:endParaRPr lang="en-US" altLang="zh-TW"/>
          </a:p>
        </p:txBody>
      </p:sp>
      <p:sp>
        <p:nvSpPr>
          <p:cNvPr id="6" name="Title 5"/>
          <p:cNvSpPr>
            <a:spLocks noGrp="1"/>
          </p:cNvSpPr>
          <p:nvPr>
            <p:ph type="title"/>
          </p:nvPr>
        </p:nvSpPr>
        <p:spPr/>
        <p:txBody>
          <a:bodyPr/>
          <a:lstStyle/>
          <a:p>
            <a:r>
              <a:rPr lang="zh-TW" altLang="en-US" smtClean="0"/>
              <a:t>按一下以編輯母片標題樣式</a:t>
            </a:r>
            <a:endParaRPr lang="en-US"/>
          </a:p>
        </p:txBody>
      </p:sp>
    </p:spTree>
    <p:extLst>
      <p:ext uri="{BB962C8B-B14F-4D97-AF65-F5344CB8AC3E}">
        <p14:creationId xmlns:p14="http://schemas.microsoft.com/office/powerpoint/2010/main" val="2316633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fld id="{DC4CBECA-ACCA-4255-A063-7073FAF92EB1}" type="slidenum">
              <a:rPr lang="en-US" altLang="zh-TW" smtClean="0"/>
              <a:pPr/>
              <a:t>‹#›</a:t>
            </a:fld>
            <a:endParaRPr lang="en-US" altLang="zh-TW"/>
          </a:p>
        </p:txBody>
      </p:sp>
    </p:spTree>
    <p:extLst>
      <p:ext uri="{BB962C8B-B14F-4D97-AF65-F5344CB8AC3E}">
        <p14:creationId xmlns:p14="http://schemas.microsoft.com/office/powerpoint/2010/main" val="350135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F322C040-CADC-477F-8639-490E71C94795}" type="slidenum">
              <a:rPr lang="en-US" altLang="zh-TW" smtClean="0"/>
              <a:pPr/>
              <a:t>‹#›</a:t>
            </a:fld>
            <a:endParaRPr lang="en-US" altLang="zh-TW"/>
          </a:p>
        </p:txBody>
      </p:sp>
    </p:spTree>
    <p:extLst>
      <p:ext uri="{BB962C8B-B14F-4D97-AF65-F5344CB8AC3E}">
        <p14:creationId xmlns:p14="http://schemas.microsoft.com/office/powerpoint/2010/main" val="137004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fld id="{026B0FA7-1475-4061-A717-0A6838C625F3}" type="slidenum">
              <a:rPr lang="en-US" altLang="zh-TW" smtClean="0"/>
              <a:pPr/>
              <a:t>‹#›</a:t>
            </a:fld>
            <a:endParaRPr lang="en-US" altLang="zh-TW"/>
          </a:p>
        </p:txBody>
      </p:sp>
    </p:spTree>
    <p:extLst>
      <p:ext uri="{BB962C8B-B14F-4D97-AF65-F5344CB8AC3E}">
        <p14:creationId xmlns:p14="http://schemas.microsoft.com/office/powerpoint/2010/main" val="3285972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slideLayout" Target="../slideLayouts/slideLayout4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20" Type="http://schemas.openxmlformats.org/officeDocument/2006/relationships/theme" Target="../theme/theme3.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19" Type="http://schemas.openxmlformats.org/officeDocument/2006/relationships/slideLayout" Target="../slideLayouts/slideLayout47.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endParaRPr lang="en-US" altLang="zh-TW"/>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2617807255"/>
      </p:ext>
    </p:extLst>
  </p:cSld>
  <p:clrMap bg1="lt1" tx1="dk1" bg2="lt2" tx2="dk2" accent1="accent1" accent2="accent2" accent3="accent3" accent4="accent4" accent5="accent5" accent6="accent6" hlink="hlink" folHlink="folHlink"/>
  <p:sldLayoutIdLst>
    <p:sldLayoutId id="2147484974" r:id="rId1"/>
    <p:sldLayoutId id="2147484975" r:id="rId2"/>
    <p:sldLayoutId id="2147484976" r:id="rId3"/>
    <p:sldLayoutId id="2147484977" r:id="rId4"/>
    <p:sldLayoutId id="2147484978" r:id="rId5"/>
    <p:sldLayoutId id="2147484979" r:id="rId6"/>
    <p:sldLayoutId id="2147484980" r:id="rId7"/>
    <p:sldLayoutId id="2147484981" r:id="rId8"/>
    <p:sldLayoutId id="2147484982" r:id="rId9"/>
    <p:sldLayoutId id="2147484983" r:id="rId10"/>
    <p:sldLayoutId id="2147484984" r:id="rId11"/>
    <p:sldLayoutId id="2147484985" r:id="rId12"/>
    <p:sldLayoutId id="2147484986" r:id="rId13"/>
    <p:sldLayoutId id="2147484987"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endParaRPr lang="en-US" altLang="zh-TW"/>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1747807210"/>
      </p:ext>
    </p:extLst>
  </p:cSld>
  <p:clrMap bg1="lt1" tx1="dk1" bg2="lt2" tx2="dk2" accent1="accent1" accent2="accent2" accent3="accent3" accent4="accent4" accent5="accent5" accent6="accent6" hlink="hlink" folHlink="folHlink"/>
  <p:sldLayoutIdLst>
    <p:sldLayoutId id="2147485060" r:id="rId1"/>
    <p:sldLayoutId id="2147485061" r:id="rId2"/>
    <p:sldLayoutId id="2147485062" r:id="rId3"/>
    <p:sldLayoutId id="2147485063" r:id="rId4"/>
    <p:sldLayoutId id="2147485064" r:id="rId5"/>
    <p:sldLayoutId id="2147485065" r:id="rId6"/>
    <p:sldLayoutId id="2147485066" r:id="rId7"/>
    <p:sldLayoutId id="2147485067" r:id="rId8"/>
    <p:sldLayoutId id="2147485068" r:id="rId9"/>
    <p:sldLayoutId id="2147485069" r:id="rId10"/>
    <p:sldLayoutId id="2147485070" r:id="rId11"/>
    <p:sldLayoutId id="2147485071" r:id="rId12"/>
    <p:sldLayoutId id="2147485072" r:id="rId13"/>
    <p:sldLayoutId id="2147485073"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zh-TW"/>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5D58654-90D4-49D1-A612-6C28006F114F}" type="slidenum">
              <a:rPr lang="en-US" altLang="zh-TW" smtClean="0"/>
              <a:pPr/>
              <a:t>‹#›</a:t>
            </a:fld>
            <a:endParaRPr lang="en-US" altLang="zh-TW"/>
          </a:p>
        </p:txBody>
      </p:sp>
    </p:spTree>
    <p:extLst>
      <p:ext uri="{BB962C8B-B14F-4D97-AF65-F5344CB8AC3E}">
        <p14:creationId xmlns:p14="http://schemas.microsoft.com/office/powerpoint/2010/main" val="3825113854"/>
      </p:ext>
    </p:extLst>
  </p:cSld>
  <p:clrMap bg1="lt1" tx1="dk1" bg2="lt2" tx2="dk2" accent1="accent1" accent2="accent2" accent3="accent3" accent4="accent4" accent5="accent5" accent6="accent6" hlink="hlink" folHlink="folHlink"/>
  <p:sldLayoutIdLst>
    <p:sldLayoutId id="2147485335" r:id="rId1"/>
    <p:sldLayoutId id="2147485336" r:id="rId2"/>
    <p:sldLayoutId id="2147485337" r:id="rId3"/>
    <p:sldLayoutId id="2147485338" r:id="rId4"/>
    <p:sldLayoutId id="2147485339" r:id="rId5"/>
    <p:sldLayoutId id="2147485340" r:id="rId6"/>
    <p:sldLayoutId id="2147485341" r:id="rId7"/>
    <p:sldLayoutId id="2147485342" r:id="rId8"/>
    <p:sldLayoutId id="2147485343" r:id="rId9"/>
    <p:sldLayoutId id="2147485344" r:id="rId10"/>
    <p:sldLayoutId id="2147485345" r:id="rId11"/>
    <p:sldLayoutId id="2147485346" r:id="rId12"/>
    <p:sldLayoutId id="2147485347" r:id="rId13"/>
    <p:sldLayoutId id="2147485348" r:id="rId14"/>
    <p:sldLayoutId id="2147485349" r:id="rId15"/>
    <p:sldLayoutId id="2147485350" r:id="rId16"/>
    <p:sldLayoutId id="2147485351" r:id="rId17"/>
    <p:sldLayoutId id="2147485352" r:id="rId18"/>
    <p:sldLayoutId id="2147485353"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7.xml"/><Relationship Id="rId1" Type="http://schemas.openxmlformats.org/officeDocument/2006/relationships/vmlDrawing" Target="../drawings/vmlDrawing1.vml"/><Relationship Id="rId6" Type="http://schemas.openxmlformats.org/officeDocument/2006/relationships/image" Target="../media/image1.gif"/><Relationship Id="rId5" Type="http://schemas.openxmlformats.org/officeDocument/2006/relationships/image" Target="../media/image4.emf"/><Relationship Id="rId4" Type="http://schemas.openxmlformats.org/officeDocument/2006/relationships/oleObject" Target="../embeddings/Microsoft_Excel_97-2003____1.xls"/></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mailto:evertopf@ms27.hinet.net" TargetMode="Externa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3074" name="Rectangle 12"/>
          <p:cNvSpPr>
            <a:spLocks noGrp="1" noChangeArrowheads="1"/>
          </p:cNvSpPr>
          <p:nvPr>
            <p:ph type="ctrTitle"/>
          </p:nvPr>
        </p:nvSpPr>
        <p:spPr>
          <a:xfrm>
            <a:off x="1331640" y="1124744"/>
            <a:ext cx="7128792" cy="605625"/>
          </a:xfrm>
        </p:spPr>
        <p:txBody>
          <a:bodyPr>
            <a:normAutofit fontScale="90000"/>
          </a:bodyPr>
          <a:lstStyle/>
          <a:p>
            <a:pPr eaLnBrk="1" fontAlgn="auto" hangingPunct="1">
              <a:spcAft>
                <a:spcPts val="0"/>
              </a:spcAft>
              <a:defRPr/>
            </a:pPr>
            <a:r>
              <a:rPr lang="en-US" altLang="zh-TW" sz="1800" dirty="0" smtClean="0">
                <a:latin typeface="標楷體" pitchFamily="65" charset="-120"/>
                <a:ea typeface="標楷體" pitchFamily="65" charset="-120"/>
              </a:rPr>
              <a:t/>
            </a:r>
            <a:br>
              <a:rPr lang="en-US" altLang="zh-TW" sz="1800" dirty="0" smtClean="0">
                <a:latin typeface="標楷體" pitchFamily="65" charset="-120"/>
                <a:ea typeface="標楷體" pitchFamily="65" charset="-120"/>
              </a:rPr>
            </a:br>
            <a:r>
              <a:rPr lang="zh-TW" altLang="en-US" sz="1800" dirty="0" smtClean="0">
                <a:latin typeface="標楷體" pitchFamily="65" charset="-120"/>
                <a:ea typeface="標楷體" pitchFamily="65" charset="-120"/>
              </a:rPr>
              <a:t>股票代號：</a:t>
            </a:r>
            <a:r>
              <a:rPr lang="en-US" altLang="zh-TW" sz="1800" dirty="0" smtClean="0">
                <a:latin typeface="標楷體" pitchFamily="65" charset="-120"/>
                <a:ea typeface="標楷體" pitchFamily="65" charset="-120"/>
              </a:rPr>
              <a:t>1616</a:t>
            </a:r>
          </a:p>
        </p:txBody>
      </p:sp>
      <p:sp>
        <p:nvSpPr>
          <p:cNvPr id="9219" name="Rectangle 13"/>
          <p:cNvSpPr>
            <a:spLocks noGrp="1" noChangeArrowheads="1"/>
          </p:cNvSpPr>
          <p:nvPr>
            <p:ph type="subTitle" idx="1"/>
          </p:nvPr>
        </p:nvSpPr>
        <p:spPr>
          <a:xfrm>
            <a:off x="971550" y="2060575"/>
            <a:ext cx="7126288" cy="3600450"/>
          </a:xfrm>
        </p:spPr>
        <p:txBody>
          <a:bodyPr/>
          <a:lstStyle/>
          <a:p>
            <a:pPr marR="0" algn="ctr" eaLnBrk="1" hangingPunct="1"/>
            <a:r>
              <a:rPr lang="zh-TW" altLang="en-US" sz="4400" dirty="0" smtClean="0">
                <a:latin typeface="標楷體" panose="03000509000000000000" pitchFamily="65" charset="-120"/>
                <a:ea typeface="標楷體" panose="03000509000000000000" pitchFamily="65" charset="-120"/>
              </a:rPr>
              <a:t>億泰電線電纜股份有限公司    </a:t>
            </a:r>
            <a:r>
              <a:rPr lang="en-US" altLang="zh-TW" sz="4400" dirty="0" smtClean="0">
                <a:latin typeface="標楷體" panose="03000509000000000000" pitchFamily="65" charset="-120"/>
                <a:ea typeface="標楷體" panose="03000509000000000000" pitchFamily="65" charset="-120"/>
              </a:rPr>
              <a:t>113</a:t>
            </a:r>
            <a:r>
              <a:rPr lang="zh-TW" altLang="en-US" sz="4400" dirty="0" smtClean="0">
                <a:latin typeface="標楷體" panose="03000509000000000000" pitchFamily="65" charset="-120"/>
                <a:ea typeface="標楷體" panose="03000509000000000000" pitchFamily="65" charset="-120"/>
              </a:rPr>
              <a:t>年度法人說明會</a:t>
            </a:r>
            <a:endParaRPr lang="en-US" altLang="zh-TW" sz="4400" dirty="0" smtClean="0">
              <a:latin typeface="標楷體" panose="03000509000000000000" pitchFamily="65" charset="-120"/>
              <a:ea typeface="標楷體" panose="03000509000000000000" pitchFamily="65" charset="-120"/>
            </a:endParaRPr>
          </a:p>
          <a:p>
            <a:pPr marR="0" eaLnBrk="1" hangingPunct="1"/>
            <a:endParaRPr lang="en-US" altLang="zh-TW" sz="4400" dirty="0" smtClean="0">
              <a:latin typeface="標楷體" panose="03000509000000000000" pitchFamily="65" charset="-120"/>
              <a:ea typeface="標楷體" panose="03000509000000000000" pitchFamily="65" charset="-120"/>
            </a:endParaRPr>
          </a:p>
          <a:p>
            <a:pPr marR="0" algn="ctr" eaLnBrk="1" hangingPunct="1"/>
            <a:r>
              <a:rPr lang="en-US" altLang="zh-TW" sz="4000" dirty="0" smtClean="0">
                <a:latin typeface="標楷體" panose="03000509000000000000" pitchFamily="65" charset="-120"/>
                <a:ea typeface="標楷體" panose="03000509000000000000" pitchFamily="65" charset="-120"/>
              </a:rPr>
              <a:t>113</a:t>
            </a:r>
            <a:r>
              <a:rPr lang="zh-TW" altLang="en-US" sz="4000" dirty="0" smtClean="0">
                <a:latin typeface="標楷體" panose="03000509000000000000" pitchFamily="65" charset="-120"/>
                <a:ea typeface="標楷體" panose="03000509000000000000" pitchFamily="65" charset="-120"/>
              </a:rPr>
              <a:t>年</a:t>
            </a:r>
            <a:r>
              <a:rPr lang="en-US" altLang="zh-TW" sz="4000" dirty="0" smtClean="0">
                <a:latin typeface="標楷體" panose="03000509000000000000" pitchFamily="65" charset="-120"/>
                <a:ea typeface="標楷體" panose="03000509000000000000" pitchFamily="65" charset="-120"/>
              </a:rPr>
              <a:t>12</a:t>
            </a:r>
            <a:r>
              <a:rPr lang="zh-TW" altLang="en-US" sz="4000" dirty="0" smtClean="0">
                <a:latin typeface="標楷體" panose="03000509000000000000" pitchFamily="65" charset="-120"/>
                <a:ea typeface="標楷體" panose="03000509000000000000" pitchFamily="65" charset="-120"/>
              </a:rPr>
              <a:t>月</a:t>
            </a:r>
            <a:r>
              <a:rPr lang="en-US" altLang="zh-TW" sz="4000" smtClean="0">
                <a:latin typeface="標楷體" panose="03000509000000000000" pitchFamily="65" charset="-120"/>
                <a:ea typeface="標楷體" panose="03000509000000000000" pitchFamily="65" charset="-120"/>
              </a:rPr>
              <a:t>17</a:t>
            </a:r>
            <a:r>
              <a:rPr lang="zh-TW" altLang="en-US" sz="4000" smtClean="0">
                <a:latin typeface="標楷體" panose="03000509000000000000" pitchFamily="65" charset="-120"/>
                <a:ea typeface="標楷體" panose="03000509000000000000" pitchFamily="65" charset="-120"/>
              </a:rPr>
              <a:t>日</a:t>
            </a:r>
            <a:endParaRPr lang="zh-TW" altLang="en-US" sz="4000" dirty="0" smtClean="0">
              <a:latin typeface="標楷體" panose="03000509000000000000" pitchFamily="65" charset="-120"/>
              <a:ea typeface="標楷體" panose="03000509000000000000" pitchFamily="65" charset="-120"/>
            </a:endParaRPr>
          </a:p>
          <a:p>
            <a:pPr marR="0" eaLnBrk="1" hangingPunct="1"/>
            <a:endParaRPr lang="en-US" altLang="zh-TW" sz="2000" dirty="0" smtClean="0">
              <a:latin typeface="標楷體" panose="03000509000000000000" pitchFamily="65" charset="-120"/>
              <a:ea typeface="標楷體" panose="03000509000000000000" pitchFamily="65" charset="-120"/>
            </a:endParaRPr>
          </a:p>
        </p:txBody>
      </p:sp>
      <p:pic>
        <p:nvPicPr>
          <p:cNvPr id="9220" name="Picture 6"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graphicFrame>
        <p:nvGraphicFramePr>
          <p:cNvPr id="218117" name="Group 5"/>
          <p:cNvGraphicFramePr>
            <a:graphicFrameLocks noGrp="1"/>
          </p:cNvGraphicFramePr>
          <p:nvPr>
            <p:ph type="tbl" idx="1"/>
            <p:extLst>
              <p:ext uri="{D42A27DB-BD31-4B8C-83A1-F6EECF244321}">
                <p14:modId xmlns:p14="http://schemas.microsoft.com/office/powerpoint/2010/main" val="2307829340"/>
              </p:ext>
            </p:extLst>
          </p:nvPr>
        </p:nvGraphicFramePr>
        <p:xfrm>
          <a:off x="444500" y="2565400"/>
          <a:ext cx="8137525" cy="4114796"/>
        </p:xfrm>
        <a:graphic>
          <a:graphicData uri="http://schemas.openxmlformats.org/drawingml/2006/table">
            <a:tbl>
              <a:tblPr/>
              <a:tblGrid>
                <a:gridCol w="2264321"/>
                <a:gridCol w="1514700"/>
                <a:gridCol w="670539"/>
                <a:gridCol w="1707227"/>
                <a:gridCol w="880818"/>
                <a:gridCol w="1099920"/>
              </a:tblGrid>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項　　目</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2024Q3</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hMerge="1">
                  <a:txBody>
                    <a:bodyPr/>
                    <a:lstStyle/>
                    <a:p>
                      <a:endParaRPr lang="zh-TW" altLang="en-US"/>
                    </a:p>
                  </a:txBody>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2023Q3</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hMerge="1">
                  <a:txBody>
                    <a:bodyPr/>
                    <a:lstStyle/>
                    <a:p>
                      <a:endParaRPr lang="zh-TW" altLang="en-US"/>
                    </a:p>
                  </a:txBody>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年增率</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營業收入</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3,339,716</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100%</a:t>
                      </a:r>
                    </a:p>
                  </a:txBody>
                  <a:tcPr marL="9526" marR="9526" marT="9528"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2,900,835</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100%</a:t>
                      </a:r>
                    </a:p>
                  </a:txBody>
                  <a:tcPr marL="9526" marR="9526" marT="9528"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15.13%</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營業成本</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3,028,411</a:t>
                      </a:r>
                      <a:endParaRPr kumimoji="1" lang="zh-TW"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91%</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2,585,444</a:t>
                      </a:r>
                      <a:endParaRPr kumimoji="1" lang="zh-TW"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89%</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17.13%</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營業毛利</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311,305</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9%</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315,391</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11%</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(1.30)%</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營業費用</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161,025</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5%</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110,164</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5%</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46.17%</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營業淨利</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kern="1200"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150,280</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4%</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kern="1200"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205,227</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6%</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(26.77)%</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營業外收入及支出</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(11,197)</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(33,556)</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(66.63)%</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稅前淨利</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損</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endPar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59" marR="91459"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139,083</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4%</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171,671</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5%</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(18.98)%</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所得稅費用</a:t>
                      </a:r>
                    </a:p>
                  </a:txBody>
                  <a:tcPr marL="91459" marR="91459"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43,865</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57,028</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2%</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(23.08)%</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518">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稅後淨利</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損</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endPar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95,218</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3%</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114,643</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3%</a:t>
                      </a:r>
                    </a:p>
                  </a:txBody>
                  <a:tcPr marL="9526" marR="9526" marT="9526"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(16.94)%</a:t>
                      </a: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9616">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基本每股盈餘</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虧損</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新台幣元</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0.50</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0.60</a:t>
                      </a:r>
                    </a:p>
                  </a:txBody>
                  <a:tcPr marL="91460" marR="91460" marT="45711" marB="4571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zh-TW"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6" marR="9526" marT="9526"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517" name="Rectangle 3"/>
          <p:cNvSpPr>
            <a:spLocks noGrp="1" noChangeArrowheads="1"/>
          </p:cNvSpPr>
          <p:nvPr>
            <p:ph type="body" idx="4294967295"/>
          </p:nvPr>
        </p:nvSpPr>
        <p:spPr>
          <a:xfrm>
            <a:off x="287338" y="1484313"/>
            <a:ext cx="8856662" cy="865187"/>
          </a:xfrm>
        </p:spPr>
        <p:txBody>
          <a:bodyPr>
            <a:normAutofit/>
          </a:bodyPr>
          <a:lstStyle/>
          <a:p>
            <a:pPr marL="762000" indent="-762000" eaLnBrk="1" hangingPunct="1">
              <a:buFont typeface="Wingdings" panose="05000000000000000000" pitchFamily="2" charset="2"/>
              <a:buNone/>
            </a:pPr>
            <a:r>
              <a:rPr lang="zh-TW" altLang="en-US" dirty="0" smtClean="0">
                <a:solidFill>
                  <a:schemeClr val="accent2"/>
                </a:solidFill>
                <a:latin typeface="標楷體" panose="03000509000000000000" pitchFamily="65" charset="-120"/>
                <a:ea typeface="標楷體" panose="03000509000000000000" pitchFamily="65" charset="-120"/>
              </a:rPr>
              <a:t>二、財務表現</a:t>
            </a:r>
            <a:r>
              <a:rPr lang="en-US" altLang="zh-TW" sz="2000" dirty="0" smtClean="0">
                <a:latin typeface="標楷體" panose="03000509000000000000" pitchFamily="65" charset="-120"/>
                <a:ea typeface="標楷體" panose="03000509000000000000" pitchFamily="65" charset="-120"/>
              </a:rPr>
              <a:t>(2024</a:t>
            </a:r>
            <a:r>
              <a:rPr lang="zh-TW" altLang="en-US" sz="2000" dirty="0" smtClean="0">
                <a:latin typeface="標楷體" panose="03000509000000000000" pitchFamily="65" charset="-120"/>
                <a:ea typeface="標楷體" panose="03000509000000000000" pitchFamily="65" charset="-120"/>
              </a:rPr>
              <a:t>年第三季與</a:t>
            </a:r>
            <a:r>
              <a:rPr lang="en-US" altLang="zh-TW" sz="2000" dirty="0" smtClean="0">
                <a:latin typeface="標楷體" panose="03000509000000000000" pitchFamily="65" charset="-120"/>
                <a:ea typeface="標楷體" panose="03000509000000000000" pitchFamily="65" charset="-120"/>
              </a:rPr>
              <a:t>2023</a:t>
            </a:r>
            <a:r>
              <a:rPr lang="zh-TW" altLang="en-US" sz="2000" dirty="0" smtClean="0">
                <a:latin typeface="標楷體" panose="03000509000000000000" pitchFamily="65" charset="-120"/>
                <a:ea typeface="標楷體" panose="03000509000000000000" pitchFamily="65" charset="-120"/>
              </a:rPr>
              <a:t>年第三季營運表現</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合併報表</a:t>
            </a:r>
            <a:r>
              <a:rPr lang="en-US" altLang="zh-TW" sz="2000" dirty="0" smtClean="0">
                <a:latin typeface="標楷體" panose="03000509000000000000" pitchFamily="65" charset="-120"/>
                <a:ea typeface="標楷體" panose="03000509000000000000" pitchFamily="65" charset="-120"/>
              </a:rPr>
              <a:t>)</a:t>
            </a:r>
          </a:p>
          <a:p>
            <a:pPr marL="762000" indent="-762000" eaLnBrk="1" hangingPunct="1">
              <a:buFont typeface="Wingdings" panose="05000000000000000000" pitchFamily="2" charset="2"/>
              <a:buNone/>
            </a:pPr>
            <a:r>
              <a:rPr lang="en-US" altLang="zh-TW" sz="2000" dirty="0" smtClean="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單位</a:t>
            </a:r>
            <a:r>
              <a:rPr lang="en-US"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新台幣仟元</a:t>
            </a:r>
          </a:p>
          <a:p>
            <a:pPr marL="762000" indent="-762000" eaLnBrk="1" hangingPunct="1">
              <a:buFont typeface="Wingdings" panose="05000000000000000000" pitchFamily="2" charset="2"/>
              <a:buNone/>
            </a:pPr>
            <a:endParaRPr lang="en-US" altLang="zh-TW" sz="2600" dirty="0" smtClean="0">
              <a:latin typeface="標楷體" panose="03000509000000000000" pitchFamily="65" charset="-120"/>
              <a:ea typeface="標楷體" panose="03000509000000000000" pitchFamily="65" charset="-120"/>
            </a:endParaRPr>
          </a:p>
        </p:txBody>
      </p:sp>
      <p:pic>
        <p:nvPicPr>
          <p:cNvPr id="18518"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graphicFrame>
        <p:nvGraphicFramePr>
          <p:cNvPr id="19459" name="Object 6"/>
          <p:cNvGraphicFramePr>
            <a:graphicFrameLocks noGrp="1" noChangeAspect="1"/>
          </p:cNvGraphicFramePr>
          <p:nvPr>
            <p:ph type="chart" idx="1"/>
            <p:extLst>
              <p:ext uri="{D42A27DB-BD31-4B8C-83A1-F6EECF244321}">
                <p14:modId xmlns:p14="http://schemas.microsoft.com/office/powerpoint/2010/main" val="1909808546"/>
              </p:ext>
            </p:extLst>
          </p:nvPr>
        </p:nvGraphicFramePr>
        <p:xfrm>
          <a:off x="344488" y="1914525"/>
          <a:ext cx="8288337" cy="4973638"/>
        </p:xfrm>
        <a:graphic>
          <a:graphicData uri="http://schemas.openxmlformats.org/presentationml/2006/ole">
            <mc:AlternateContent xmlns:mc="http://schemas.openxmlformats.org/markup-compatibility/2006">
              <mc:Choice xmlns:v="urn:schemas-microsoft-com:vml" Requires="v">
                <p:oleObj spid="_x0000_s19494" name="工作表" r:id="rId4" imgW="8267720" imgH="4960511" progId="Excel.Sheet.8">
                  <p:embed/>
                </p:oleObj>
              </mc:Choice>
              <mc:Fallback>
                <p:oleObj name="工作表" r:id="rId4" imgW="8267720" imgH="4960511" progId="Excel.Sheet.8">
                  <p:embed/>
                  <p:pic>
                    <p:nvPicPr>
                      <p:cNvPr id="0" name="Object 6"/>
                      <p:cNvPicPr>
                        <a:picLocks noGrp="1" noChangeAspect="1" noChangeArrowheads="1"/>
                      </p:cNvPicPr>
                      <p:nvPr/>
                    </p:nvPicPr>
                    <p:blipFill>
                      <a:blip r:embed="rId5"/>
                      <a:srcRect/>
                      <a:stretch>
                        <a:fillRect/>
                      </a:stretch>
                    </p:blipFill>
                    <p:spPr bwMode="auto">
                      <a:xfrm>
                        <a:off x="344488" y="1914525"/>
                        <a:ext cx="8288337" cy="497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Rectangle 4"/>
          <p:cNvSpPr>
            <a:spLocks noGrp="1" noChangeArrowheads="1"/>
          </p:cNvSpPr>
          <p:nvPr>
            <p:ph type="body" idx="4294967295"/>
          </p:nvPr>
        </p:nvSpPr>
        <p:spPr>
          <a:xfrm>
            <a:off x="0" y="1412875"/>
            <a:ext cx="8820150" cy="4391025"/>
          </a:xfrm>
        </p:spPr>
        <p:txBody>
          <a:bodyPr/>
          <a:lstStyle/>
          <a:p>
            <a:pPr marL="762000" indent="-762000" eaLnBrk="1" hangingPunct="1">
              <a:buFont typeface="Wingdings" panose="05000000000000000000" pitchFamily="2" charset="2"/>
              <a:buNone/>
            </a:pPr>
            <a:r>
              <a:rPr lang="zh-TW" altLang="en-US" dirty="0" smtClean="0">
                <a:solidFill>
                  <a:schemeClr val="accent2"/>
                </a:solidFill>
                <a:latin typeface="標楷體" panose="03000509000000000000" pitchFamily="65" charset="-120"/>
                <a:ea typeface="標楷體" panose="03000509000000000000" pitchFamily="65" charset="-120"/>
              </a:rPr>
              <a:t>二、財務表現</a:t>
            </a:r>
            <a:r>
              <a:rPr lang="zh-TW" altLang="en-US"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單位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新台幣仟元</a:t>
            </a:r>
            <a:endParaRPr lang="zh-TW" altLang="en-US" sz="24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en-US" altLang="zh-TW" sz="2600" dirty="0" smtClean="0">
              <a:latin typeface="標楷體" panose="03000509000000000000" pitchFamily="65" charset="-120"/>
              <a:ea typeface="標楷體" panose="03000509000000000000" pitchFamily="65" charset="-120"/>
            </a:endParaRPr>
          </a:p>
        </p:txBody>
      </p:sp>
      <p:pic>
        <p:nvPicPr>
          <p:cNvPr id="19461" name="Picture 5" descr="logo2"/>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20482" name="Rectangle 3"/>
          <p:cNvSpPr>
            <a:spLocks noGrp="1" noChangeArrowheads="1"/>
          </p:cNvSpPr>
          <p:nvPr>
            <p:ph idx="1"/>
          </p:nvPr>
        </p:nvSpPr>
        <p:spPr/>
        <p:txBody>
          <a:bodyPr>
            <a:normAutofit fontScale="92500" lnSpcReduction="10000"/>
          </a:bodyPr>
          <a:lstStyle/>
          <a:p>
            <a:pPr marL="762000" indent="-762000" eaLnBrk="1" hangingPunct="1">
              <a:buFont typeface="Wingdings" panose="05000000000000000000" pitchFamily="2" charset="2"/>
              <a:buNone/>
            </a:pPr>
            <a:endParaRPr lang="en-US" altLang="zh-TW" sz="3500" dirty="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en-US" altLang="zh-TW" sz="3500" dirty="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r>
              <a:rPr lang="zh-TW" altLang="en-US" sz="3500" dirty="0" smtClean="0">
                <a:solidFill>
                  <a:schemeClr val="accent2"/>
                </a:solidFill>
                <a:latin typeface="標楷體" panose="03000509000000000000" pitchFamily="65" charset="-120"/>
                <a:ea typeface="標楷體" panose="03000509000000000000" pitchFamily="65" charset="-120"/>
              </a:rPr>
              <a:t>三、</a:t>
            </a:r>
            <a:r>
              <a:rPr lang="en-US" altLang="zh-TW" sz="3500" dirty="0" smtClean="0">
                <a:solidFill>
                  <a:schemeClr val="accent2"/>
                </a:solidFill>
                <a:latin typeface="標楷體" panose="03000509000000000000" pitchFamily="65" charset="-120"/>
                <a:ea typeface="標楷體" panose="03000509000000000000" pitchFamily="65" charset="-120"/>
              </a:rPr>
              <a:t>2025</a:t>
            </a:r>
            <a:r>
              <a:rPr lang="zh-TW" altLang="en-US" sz="3500" dirty="0" smtClean="0">
                <a:solidFill>
                  <a:schemeClr val="accent2"/>
                </a:solidFill>
                <a:latin typeface="標楷體" panose="03000509000000000000" pitchFamily="65" charset="-120"/>
                <a:ea typeface="標楷體" panose="03000509000000000000" pitchFamily="65" charset="-120"/>
              </a:rPr>
              <a:t>未來展望</a:t>
            </a:r>
            <a:endParaRPr lang="zh-TW" altLang="en-US" sz="35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zh-TW" sz="2400" dirty="0" smtClean="0">
                <a:latin typeface="標楷體" panose="03000509000000000000" pitchFamily="65" charset="-120"/>
                <a:ea typeface="標楷體" panose="03000509000000000000" pitchFamily="65" charset="-120"/>
              </a:rPr>
              <a:t>持續研究開發多項特殊規格電纜產品，發展產品專業化以區隔市場，增加高附加價值產品的銷售比重，以提高獲利能力。</a:t>
            </a:r>
            <a:endParaRPr lang="zh-TW" altLang="en-US" sz="24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endParaRPr lang="zh-TW" altLang="en-US" sz="1200" dirty="0" smtClean="0"/>
          </a:p>
          <a:p>
            <a:pPr marL="762000" indent="-762000" eaLnBrk="1" hangingPunct="1">
              <a:buFont typeface="Wingdings" panose="05000000000000000000" pitchFamily="2" charset="2"/>
              <a:buChar char="Ø"/>
            </a:pPr>
            <a:endParaRPr lang="zh-TW" altLang="en-US" sz="12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r>
              <a:rPr lang="zh-TW" altLang="en-US" sz="3500" dirty="0" smtClean="0"/>
              <a:t> </a:t>
            </a:r>
            <a:endParaRPr lang="zh-TW" altLang="en-US" sz="24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400" dirty="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endParaRPr lang="en-US" altLang="zh-TW" sz="3500" dirty="0" smtClean="0"/>
          </a:p>
        </p:txBody>
      </p:sp>
      <p:pic>
        <p:nvPicPr>
          <p:cNvPr id="20484"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21506" name="Rectangle 3"/>
          <p:cNvSpPr>
            <a:spLocks noGrp="1" noChangeArrowheads="1"/>
          </p:cNvSpPr>
          <p:nvPr>
            <p:ph idx="1"/>
          </p:nvPr>
        </p:nvSpPr>
        <p:spPr/>
        <p:txBody>
          <a:bodyPr/>
          <a:lstStyle/>
          <a:p>
            <a:pPr marL="762000" indent="-762000" eaLnBrk="1" hangingPunct="1">
              <a:buFont typeface="Wingdings" panose="05000000000000000000" pitchFamily="2" charset="2"/>
              <a:buNone/>
            </a:pPr>
            <a:r>
              <a:rPr lang="zh-TW" altLang="en-US" smtClean="0">
                <a:solidFill>
                  <a:schemeClr val="accent2"/>
                </a:solidFill>
                <a:latin typeface="標楷體" panose="03000509000000000000" pitchFamily="65" charset="-120"/>
                <a:ea typeface="標楷體" panose="03000509000000000000" pitchFamily="65" charset="-120"/>
              </a:rPr>
              <a:t>四、聯絡資訊</a:t>
            </a:r>
            <a:endParaRPr lang="zh-TW" altLang="en-US"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0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000" smtClean="0">
                <a:latin typeface="標楷體" panose="03000509000000000000" pitchFamily="65" charset="-120"/>
                <a:ea typeface="標楷體" panose="03000509000000000000" pitchFamily="65" charset="-120"/>
              </a:rPr>
              <a:t>公司代理發言人：鄒玫君</a:t>
            </a:r>
          </a:p>
          <a:p>
            <a:pPr marL="762000" indent="-762000" eaLnBrk="1" hangingPunct="1">
              <a:buFont typeface="Wingdings" panose="05000000000000000000" pitchFamily="2" charset="2"/>
              <a:buChar char="Ø"/>
            </a:pPr>
            <a:r>
              <a:rPr lang="zh-TW" altLang="en-US" sz="2000" smtClean="0">
                <a:latin typeface="標楷體" panose="03000509000000000000" pitchFamily="65" charset="-120"/>
                <a:ea typeface="標楷體" panose="03000509000000000000" pitchFamily="65" charset="-120"/>
              </a:rPr>
              <a:t>地址：台北市中正區仁愛路二段</a:t>
            </a:r>
            <a:r>
              <a:rPr lang="en-US" altLang="zh-TW" sz="2000" smtClean="0">
                <a:latin typeface="標楷體" panose="03000509000000000000" pitchFamily="65" charset="-120"/>
                <a:ea typeface="標楷體" panose="03000509000000000000" pitchFamily="65" charset="-120"/>
              </a:rPr>
              <a:t>91</a:t>
            </a:r>
            <a:r>
              <a:rPr lang="zh-TW" altLang="en-US" sz="2000" smtClean="0">
                <a:latin typeface="標楷體" panose="03000509000000000000" pitchFamily="65" charset="-120"/>
                <a:ea typeface="標楷體" panose="03000509000000000000" pitchFamily="65" charset="-120"/>
              </a:rPr>
              <a:t>巷</a:t>
            </a:r>
            <a:r>
              <a:rPr lang="en-US" altLang="zh-TW" sz="2000" smtClean="0">
                <a:latin typeface="標楷體" panose="03000509000000000000" pitchFamily="65" charset="-120"/>
                <a:ea typeface="標楷體" panose="03000509000000000000" pitchFamily="65" charset="-120"/>
              </a:rPr>
              <a:t>1</a:t>
            </a:r>
            <a:r>
              <a:rPr lang="zh-TW" altLang="en-US" sz="2000" smtClean="0">
                <a:latin typeface="標楷體" panose="03000509000000000000" pitchFamily="65" charset="-120"/>
                <a:ea typeface="標楷體" panose="03000509000000000000" pitchFamily="65" charset="-120"/>
              </a:rPr>
              <a:t>號</a:t>
            </a:r>
          </a:p>
          <a:p>
            <a:pPr marL="762000" indent="-762000" eaLnBrk="1" hangingPunct="1">
              <a:buFont typeface="Wingdings" panose="05000000000000000000" pitchFamily="2" charset="2"/>
              <a:buChar char="Ø"/>
            </a:pPr>
            <a:r>
              <a:rPr lang="zh-TW" altLang="en-US" sz="2000" smtClean="0">
                <a:latin typeface="標楷體" panose="03000509000000000000" pitchFamily="65" charset="-120"/>
                <a:ea typeface="標楷體" panose="03000509000000000000" pitchFamily="65" charset="-120"/>
              </a:rPr>
              <a:t>電子信箱：</a:t>
            </a:r>
            <a:r>
              <a:rPr lang="en-US" altLang="zh-TW" sz="2000" smtClean="0">
                <a:latin typeface="標楷體" panose="03000509000000000000" pitchFamily="65" charset="-120"/>
                <a:ea typeface="標楷體" panose="03000509000000000000" pitchFamily="65" charset="-120"/>
                <a:hlinkClick r:id="rId2"/>
              </a:rPr>
              <a:t>evertopf@ms27.hinet.net</a:t>
            </a:r>
            <a:endParaRPr lang="en-US" altLang="zh-TW" sz="20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000" smtClean="0">
                <a:latin typeface="標楷體" panose="03000509000000000000" pitchFamily="65" charset="-120"/>
                <a:ea typeface="標楷體" panose="03000509000000000000" pitchFamily="65" charset="-120"/>
              </a:rPr>
              <a:t>電話：</a:t>
            </a:r>
            <a:r>
              <a:rPr lang="en-US" altLang="zh-TW" sz="2000" smtClean="0">
                <a:latin typeface="標楷體" panose="03000509000000000000" pitchFamily="65" charset="-120"/>
                <a:ea typeface="標楷體" panose="03000509000000000000" pitchFamily="65" charset="-120"/>
              </a:rPr>
              <a:t>(02)2321-8855</a:t>
            </a:r>
          </a:p>
          <a:p>
            <a:pPr marL="762000" indent="-762000" eaLnBrk="1" hangingPunct="1">
              <a:buFont typeface="Wingdings" panose="05000000000000000000" pitchFamily="2" charset="2"/>
              <a:buChar char="Ø"/>
            </a:pPr>
            <a:r>
              <a:rPr lang="zh-TW" altLang="en-US" sz="2000" smtClean="0">
                <a:latin typeface="標楷體" panose="03000509000000000000" pitchFamily="65" charset="-120"/>
                <a:ea typeface="標楷體" panose="03000509000000000000" pitchFamily="65" charset="-120"/>
              </a:rPr>
              <a:t>傳真：</a:t>
            </a:r>
            <a:r>
              <a:rPr lang="en-US" altLang="zh-TW" sz="2000" smtClean="0">
                <a:latin typeface="標楷體" panose="03000509000000000000" pitchFamily="65" charset="-120"/>
                <a:ea typeface="標楷體" panose="03000509000000000000" pitchFamily="65" charset="-120"/>
              </a:rPr>
              <a:t>(02)2396-6925</a:t>
            </a:r>
          </a:p>
        </p:txBody>
      </p:sp>
      <p:pic>
        <p:nvPicPr>
          <p:cNvPr id="21508" name="Picture 4" descr="logo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fontAlgn="auto" hangingPunct="1">
              <a:spcAft>
                <a:spcPts val="0"/>
              </a:spcAft>
              <a:defRPr/>
            </a:pPr>
            <a:r>
              <a:rPr lang="en-US" altLang="zh-TW" sz="1800" smtClean="0">
                <a:latin typeface="標楷體" pitchFamily="65" charset="-120"/>
                <a:ea typeface="標楷體" pitchFamily="65" charset="-120"/>
              </a:rPr>
              <a:t/>
            </a:r>
            <a:br>
              <a:rPr lang="en-US" altLang="zh-TW" sz="1800" smtClean="0">
                <a:latin typeface="標楷體" pitchFamily="65" charset="-120"/>
                <a:ea typeface="標楷體" pitchFamily="65" charset="-120"/>
              </a:rPr>
            </a:br>
            <a:r>
              <a:rPr lang="zh-TW" altLang="en-US" sz="1800" smtClean="0">
                <a:latin typeface="標楷體" pitchFamily="65" charset="-120"/>
                <a:ea typeface="標楷體" pitchFamily="65" charset="-120"/>
              </a:rPr>
              <a:t>股票代號：</a:t>
            </a:r>
            <a:r>
              <a:rPr lang="en-US" altLang="zh-TW" sz="1800" smtClean="0">
                <a:latin typeface="標楷體" pitchFamily="65" charset="-120"/>
                <a:ea typeface="標楷體" pitchFamily="65" charset="-120"/>
              </a:rPr>
              <a:t>1616</a:t>
            </a:r>
          </a:p>
        </p:txBody>
      </p:sp>
      <p:sp>
        <p:nvSpPr>
          <p:cNvPr id="22531" name="Rectangle 3"/>
          <p:cNvSpPr>
            <a:spLocks noGrp="1" noChangeArrowheads="1"/>
          </p:cNvSpPr>
          <p:nvPr>
            <p:ph type="subTitle" idx="1"/>
          </p:nvPr>
        </p:nvSpPr>
        <p:spPr>
          <a:noFill/>
        </p:spPr>
        <p:txBody>
          <a:bodyPr>
            <a:normAutofit fontScale="92500" lnSpcReduction="10000"/>
          </a:bodyPr>
          <a:lstStyle/>
          <a:p>
            <a:pPr marL="762000" marR="0" indent="-762000" eaLnBrk="1" hangingPunct="1"/>
            <a:r>
              <a:rPr lang="en-US" altLang="zh-TW" sz="3600" smtClean="0">
                <a:solidFill>
                  <a:schemeClr val="accent2"/>
                </a:solidFill>
                <a:latin typeface="標楷體" panose="03000509000000000000" pitchFamily="65" charset="-120"/>
                <a:ea typeface="標楷體" panose="03000509000000000000" pitchFamily="65" charset="-120"/>
              </a:rPr>
              <a:t>Thank you For Your Listening</a:t>
            </a:r>
          </a:p>
        </p:txBody>
      </p:sp>
      <p:pic>
        <p:nvPicPr>
          <p:cNvPr id="22532"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10242" name="Rectangle 3"/>
          <p:cNvSpPr>
            <a:spLocks noGrp="1" noChangeArrowheads="1"/>
          </p:cNvSpPr>
          <p:nvPr>
            <p:ph idx="1"/>
          </p:nvPr>
        </p:nvSpPr>
        <p:spPr/>
        <p:txBody>
          <a:bodyPr>
            <a:normAutofit/>
          </a:bodyPr>
          <a:lstStyle/>
          <a:p>
            <a:pPr marL="571500" indent="-571500" eaLnBrk="1" hangingPunct="1">
              <a:buFont typeface="Wingdings" panose="05000000000000000000" pitchFamily="2" charset="2"/>
              <a:buNone/>
            </a:pPr>
            <a:r>
              <a:rPr lang="zh-TW" altLang="en-US" smtClean="0">
                <a:latin typeface="標楷體" panose="03000509000000000000" pitchFamily="65" charset="-120"/>
                <a:ea typeface="標楷體" panose="03000509000000000000" pitchFamily="65" charset="-120"/>
              </a:rPr>
              <a:t>免責說明</a:t>
            </a:r>
          </a:p>
          <a:p>
            <a:pPr marL="571500" indent="-5715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本簡報資料所提供之資訊將不會因任何新的資訊或任何的狀況產生而更新相關資訊。</a:t>
            </a:r>
          </a:p>
          <a:p>
            <a:pPr marL="571500" indent="-5715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億泰電線電纜股份有限公司並不負有更新或修正本簡報資料內容之責任。</a:t>
            </a:r>
          </a:p>
          <a:p>
            <a:pPr marL="571500" indent="-5715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本簡報資料中所提供之資訊並未明示、暗示或保證具有正確性、完整性，亦不代表本公司、產業狀況或後續重大發展的完整論述。</a:t>
            </a:r>
          </a:p>
          <a:p>
            <a:pPr marL="571500" indent="-571500" eaLnBrk="1" hangingPunct="1"/>
            <a:endParaRPr lang="zh-TW" altLang="en-US" sz="2400" smtClean="0">
              <a:latin typeface="標楷體" panose="03000509000000000000" pitchFamily="65" charset="-120"/>
              <a:ea typeface="標楷體" panose="03000509000000000000" pitchFamily="65" charset="-120"/>
            </a:endParaRPr>
          </a:p>
          <a:p>
            <a:pPr marL="571500" indent="-571500" eaLnBrk="1" hangingPunct="1">
              <a:buFont typeface="Wingdings" panose="05000000000000000000" pitchFamily="2" charset="2"/>
              <a:buNone/>
            </a:pPr>
            <a:endParaRPr lang="zh-TW" altLang="en-US" sz="2400" smtClean="0">
              <a:latin typeface="標楷體" panose="03000509000000000000" pitchFamily="65" charset="-120"/>
              <a:ea typeface="標楷體" panose="03000509000000000000" pitchFamily="65" charset="-120"/>
            </a:endParaRPr>
          </a:p>
          <a:p>
            <a:pPr marL="571500" indent="-571500" eaLnBrk="1" hangingPunct="1">
              <a:buFont typeface="Wingdings" panose="05000000000000000000" pitchFamily="2" charset="2"/>
              <a:buNone/>
            </a:pPr>
            <a:endParaRPr lang="en-US" altLang="zh-TW" sz="2600" smtClean="0">
              <a:latin typeface="標楷體" panose="03000509000000000000" pitchFamily="65" charset="-120"/>
              <a:ea typeface="標楷體" panose="03000509000000000000" pitchFamily="65" charset="-120"/>
            </a:endParaRPr>
          </a:p>
        </p:txBody>
      </p:sp>
      <p:pic>
        <p:nvPicPr>
          <p:cNvPr id="10244"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11266" name="Rectangle 3"/>
          <p:cNvSpPr>
            <a:spLocks noGrp="1" noChangeArrowheads="1"/>
          </p:cNvSpPr>
          <p:nvPr>
            <p:ph idx="1"/>
          </p:nvPr>
        </p:nvSpPr>
        <p:spPr/>
        <p:txBody>
          <a:bodyPr/>
          <a:lstStyle/>
          <a:p>
            <a:pPr marL="762000" indent="-762000" eaLnBrk="1" hangingPunct="1">
              <a:buFont typeface="Wingdings" panose="05000000000000000000" pitchFamily="2" charset="2"/>
              <a:buNone/>
            </a:pPr>
            <a:r>
              <a:rPr lang="zh-TW" altLang="en-US" smtClean="0">
                <a:latin typeface="Microsoft Sans Serif" panose="020B0604020202020204" pitchFamily="34" charset="0"/>
                <a:ea typeface="標楷體" panose="03000509000000000000" pitchFamily="65" charset="-120"/>
              </a:rPr>
              <a:t>內容綱要</a:t>
            </a:r>
          </a:p>
          <a:p>
            <a:pPr marL="762000" indent="-762000" eaLnBrk="1" hangingPunct="1">
              <a:buFont typeface="Wingdings" panose="05000000000000000000" pitchFamily="2" charset="2"/>
              <a:buAutoNum type="ea1ChtPeriod"/>
            </a:pPr>
            <a:r>
              <a:rPr lang="zh-TW" altLang="en-US" sz="2400" smtClean="0">
                <a:latin typeface="標楷體" panose="03000509000000000000" pitchFamily="65" charset="-120"/>
                <a:ea typeface="標楷體" panose="03000509000000000000" pitchFamily="65" charset="-120"/>
              </a:rPr>
              <a:t>公司簡介</a:t>
            </a:r>
          </a:p>
          <a:p>
            <a:pPr marL="762000" indent="-762000" eaLnBrk="1" hangingPunct="1">
              <a:buFont typeface="Wingdings" panose="05000000000000000000" pitchFamily="2" charset="2"/>
              <a:buAutoNum type="ea1ChtPeriod"/>
            </a:pPr>
            <a:r>
              <a:rPr lang="zh-TW" altLang="en-US" sz="2400" smtClean="0">
                <a:latin typeface="標楷體" panose="03000509000000000000" pitchFamily="65" charset="-120"/>
                <a:ea typeface="標楷體" panose="03000509000000000000" pitchFamily="65" charset="-120"/>
              </a:rPr>
              <a:t>財務表現</a:t>
            </a:r>
          </a:p>
          <a:p>
            <a:pPr marL="762000" indent="-762000" eaLnBrk="1" hangingPunct="1">
              <a:buFont typeface="Wingdings" panose="05000000000000000000" pitchFamily="2" charset="2"/>
              <a:buAutoNum type="ea1ChtPeriod"/>
            </a:pPr>
            <a:r>
              <a:rPr lang="zh-TW" altLang="en-US" sz="2400" smtClean="0">
                <a:latin typeface="標楷體" panose="03000509000000000000" pitchFamily="65" charset="-120"/>
                <a:ea typeface="標楷體" panose="03000509000000000000" pitchFamily="65" charset="-120"/>
              </a:rPr>
              <a:t>未來展望</a:t>
            </a:r>
          </a:p>
          <a:p>
            <a:pPr marL="762000" indent="-762000" eaLnBrk="1" hangingPunct="1">
              <a:buFont typeface="Wingdings" panose="05000000000000000000" pitchFamily="2" charset="2"/>
              <a:buAutoNum type="ea1ChtPeriod"/>
            </a:pPr>
            <a:r>
              <a:rPr lang="zh-TW" altLang="en-US" sz="2400" smtClean="0">
                <a:latin typeface="標楷體" panose="03000509000000000000" pitchFamily="65" charset="-120"/>
                <a:ea typeface="標楷體" panose="03000509000000000000" pitchFamily="65" charset="-120"/>
              </a:rPr>
              <a:t>聯絡資訊</a:t>
            </a:r>
          </a:p>
          <a:p>
            <a:pPr marL="762000" indent="-762000" eaLnBrk="1" hangingPunct="1"/>
            <a:endParaRPr lang="zh-TW" altLang="en-US" sz="24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4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en-US" altLang="zh-TW" sz="2600" smtClean="0">
              <a:latin typeface="標楷體" panose="03000509000000000000" pitchFamily="65" charset="-120"/>
              <a:ea typeface="標楷體" panose="03000509000000000000" pitchFamily="65" charset="-120"/>
            </a:endParaRPr>
          </a:p>
        </p:txBody>
      </p:sp>
      <p:pic>
        <p:nvPicPr>
          <p:cNvPr id="11268"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12290" name="Rectangle 3"/>
          <p:cNvSpPr>
            <a:spLocks noGrp="1" noChangeArrowheads="1"/>
          </p:cNvSpPr>
          <p:nvPr>
            <p:ph idx="1"/>
          </p:nvPr>
        </p:nvSpPr>
        <p:spPr/>
        <p:txBody>
          <a:bodyPr/>
          <a:lstStyle/>
          <a:p>
            <a:pPr marL="762000" indent="-762000" eaLnBrk="1" hangingPunct="1">
              <a:buFont typeface="Wingdings" panose="05000000000000000000" pitchFamily="2" charset="2"/>
              <a:buNone/>
            </a:pPr>
            <a:r>
              <a:rPr lang="zh-TW" altLang="en-US" smtClean="0">
                <a:solidFill>
                  <a:schemeClr val="accent2"/>
                </a:solidFill>
                <a:latin typeface="標楷體" panose="03000509000000000000" pitchFamily="65" charset="-120"/>
                <a:ea typeface="標楷體" panose="03000509000000000000" pitchFamily="65" charset="-120"/>
              </a:rPr>
              <a:t>一、公司簡介</a:t>
            </a:r>
          </a:p>
          <a:p>
            <a:pPr marL="762000" indent="-762000" eaLnBrk="1" hangingPunct="1">
              <a:buFont typeface="Wingdings" panose="05000000000000000000" pitchFamily="2" charset="2"/>
              <a:buNone/>
            </a:pPr>
            <a:endParaRPr lang="zh-TW" altLang="en-US"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公司概況</a:t>
            </a: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企業文化</a:t>
            </a: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億泰電線電纜股份有限公司組織圖</a:t>
            </a: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億泰集團總覽</a:t>
            </a:r>
          </a:p>
          <a:p>
            <a:pPr marL="762000" indent="-762000" eaLnBrk="1" hangingPunct="1"/>
            <a:endParaRPr lang="zh-TW" altLang="en-US" sz="24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endParaRPr lang="zh-TW" altLang="en-US" sz="24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en-US" altLang="zh-TW" sz="2600" smtClean="0">
              <a:latin typeface="標楷體" panose="03000509000000000000" pitchFamily="65" charset="-120"/>
              <a:ea typeface="標楷體" panose="03000509000000000000" pitchFamily="65" charset="-120"/>
            </a:endParaRPr>
          </a:p>
        </p:txBody>
      </p:sp>
      <p:pic>
        <p:nvPicPr>
          <p:cNvPr id="12292"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9219" name="Rectangle 3"/>
          <p:cNvSpPr>
            <a:spLocks noGrp="1" noChangeArrowheads="1"/>
          </p:cNvSpPr>
          <p:nvPr>
            <p:ph idx="1"/>
          </p:nvPr>
        </p:nvSpPr>
        <p:spPr/>
        <p:txBody>
          <a:bodyPr>
            <a:normAutofit fontScale="92500" lnSpcReduction="20000"/>
          </a:bodyPr>
          <a:lstStyle/>
          <a:p>
            <a:pPr marL="762000" indent="-762000" eaLnBrk="1" fontAlgn="auto" hangingPunct="1">
              <a:spcAft>
                <a:spcPts val="0"/>
              </a:spcAft>
              <a:buFont typeface="Wingdings" pitchFamily="2" charset="2"/>
              <a:buNone/>
              <a:defRPr/>
            </a:pPr>
            <a:r>
              <a:rPr lang="zh-TW" altLang="en-US" dirty="0" smtClean="0">
                <a:solidFill>
                  <a:schemeClr val="accent2"/>
                </a:solidFill>
                <a:latin typeface="標楷體" panose="03000509000000000000" pitchFamily="65" charset="-120"/>
                <a:ea typeface="標楷體" panose="03000509000000000000" pitchFamily="65" charset="-120"/>
              </a:rPr>
              <a:t>一、公司簡介</a:t>
            </a:r>
          </a:p>
          <a:p>
            <a:pPr marL="762000" indent="-762000" eaLnBrk="1" fontAlgn="auto" hangingPunct="1">
              <a:spcAft>
                <a:spcPts val="0"/>
              </a:spcAft>
              <a:buFont typeface="Wingdings" pitchFamily="2" charset="2"/>
              <a:buNone/>
              <a:defRPr/>
            </a:pPr>
            <a:endParaRPr lang="zh-TW" altLang="en-US"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None/>
              <a:defRPr/>
            </a:pPr>
            <a:endParaRPr lang="zh-TW" altLang="en-US" sz="2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Ø"/>
              <a:defRPr/>
            </a:pPr>
            <a:r>
              <a:rPr lang="zh-TW" altLang="en-US" sz="2400" dirty="0" smtClean="0">
                <a:latin typeface="標楷體" panose="03000509000000000000" pitchFamily="65" charset="-120"/>
                <a:ea typeface="標楷體" panose="03000509000000000000" pitchFamily="65" charset="-120"/>
              </a:rPr>
              <a:t>公司概況</a:t>
            </a:r>
          </a:p>
          <a:p>
            <a:pPr marL="762000" indent="-762000" eaLnBrk="1" fontAlgn="auto" hangingPunct="1">
              <a:spcAft>
                <a:spcPts val="0"/>
              </a:spcAft>
              <a:buFont typeface="Wingdings" pitchFamily="2" charset="2"/>
              <a:buChar char="Ø"/>
              <a:defRPr/>
            </a:pPr>
            <a:endParaRPr lang="zh-TW" altLang="en-US"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l"/>
              <a:defRPr/>
            </a:pPr>
            <a:r>
              <a:rPr lang="zh-TW" altLang="en-US" sz="2000" dirty="0" smtClean="0">
                <a:latin typeface="標楷體" panose="03000509000000000000" pitchFamily="65" charset="-120"/>
                <a:ea typeface="標楷體" panose="03000509000000000000" pitchFamily="65" charset="-120"/>
              </a:rPr>
              <a:t>創立日期</a:t>
            </a:r>
            <a:r>
              <a:rPr lang="en-US" altLang="zh-TW" sz="2000" dirty="0" smtClean="0">
                <a:latin typeface="標楷體" panose="03000509000000000000" pitchFamily="65" charset="-120"/>
                <a:ea typeface="標楷體" panose="03000509000000000000" pitchFamily="65" charset="-120"/>
              </a:rPr>
              <a:t>:1988</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月</a:t>
            </a:r>
            <a:endParaRPr lang="en-US" altLang="zh-TW"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l"/>
              <a:defRPr/>
            </a:pPr>
            <a:r>
              <a:rPr lang="zh-TW" altLang="en-US" sz="2000" dirty="0" smtClean="0">
                <a:latin typeface="標楷體" panose="03000509000000000000" pitchFamily="65" charset="-120"/>
                <a:ea typeface="標楷體" panose="03000509000000000000" pitchFamily="65" charset="-120"/>
              </a:rPr>
              <a:t>上市日期</a:t>
            </a:r>
            <a:r>
              <a:rPr lang="en-US" altLang="zh-TW" sz="2000" dirty="0" smtClean="0">
                <a:latin typeface="標楷體" panose="03000509000000000000" pitchFamily="65" charset="-120"/>
                <a:ea typeface="標楷體" panose="03000509000000000000" pitchFamily="65" charset="-120"/>
              </a:rPr>
              <a:t>:2000</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9</a:t>
            </a:r>
            <a:r>
              <a:rPr lang="zh-TW" altLang="en-US" sz="2000" dirty="0" smtClean="0">
                <a:latin typeface="標楷體" panose="03000509000000000000" pitchFamily="65" charset="-120"/>
                <a:ea typeface="標楷體" panose="03000509000000000000" pitchFamily="65" charset="-120"/>
              </a:rPr>
              <a:t>月</a:t>
            </a:r>
            <a:endParaRPr lang="en-US" altLang="zh-TW"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l"/>
              <a:defRPr/>
            </a:pPr>
            <a:r>
              <a:rPr lang="zh-TW" altLang="en-US" sz="2000" dirty="0">
                <a:latin typeface="標楷體" panose="03000509000000000000" pitchFamily="65" charset="-120"/>
                <a:ea typeface="標楷體" panose="03000509000000000000" pitchFamily="65" charset="-120"/>
              </a:rPr>
              <a:t>營運</a:t>
            </a:r>
            <a:r>
              <a:rPr lang="zh-TW" altLang="en-US" sz="2000" dirty="0" smtClean="0">
                <a:latin typeface="標楷體" panose="03000509000000000000" pitchFamily="65" charset="-120"/>
                <a:ea typeface="標楷體" panose="03000509000000000000" pitchFamily="65" charset="-120"/>
              </a:rPr>
              <a:t>總部</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台北市仁愛路</a:t>
            </a:r>
            <a:endParaRPr lang="en-US" altLang="zh-TW"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l"/>
              <a:defRPr/>
            </a:pPr>
            <a:r>
              <a:rPr lang="zh-TW" altLang="en-US" sz="2000" dirty="0" smtClean="0">
                <a:latin typeface="標楷體" panose="03000509000000000000" pitchFamily="65" charset="-120"/>
                <a:ea typeface="標楷體" panose="03000509000000000000" pitchFamily="65" charset="-120"/>
              </a:rPr>
              <a:t>資本額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新台幣</a:t>
            </a:r>
            <a:r>
              <a:rPr lang="en-US" altLang="zh-TW" sz="2000" dirty="0" smtClean="0">
                <a:latin typeface="標楷體" panose="03000509000000000000" pitchFamily="65" charset="-120"/>
                <a:ea typeface="標楷體" panose="03000509000000000000" pitchFamily="65" charset="-120"/>
              </a:rPr>
              <a:t>19.41</a:t>
            </a:r>
            <a:r>
              <a:rPr lang="zh-TW" altLang="en-US" sz="2000" dirty="0" smtClean="0">
                <a:latin typeface="標楷體" panose="03000509000000000000" pitchFamily="65" charset="-120"/>
                <a:ea typeface="標楷體" panose="03000509000000000000" pitchFamily="65" charset="-120"/>
              </a:rPr>
              <a:t>億元</a:t>
            </a:r>
            <a:endParaRPr lang="en-US" altLang="zh-TW" sz="2000" dirty="0" smtClean="0">
              <a:latin typeface="標楷體" panose="03000509000000000000" pitchFamily="65" charset="-120"/>
              <a:ea typeface="標楷體" panose="03000509000000000000" pitchFamily="65" charset="-120"/>
            </a:endParaRPr>
          </a:p>
          <a:p>
            <a:pPr marL="762000" indent="-762000" eaLnBrk="1" fontAlgn="auto" hangingPunct="1">
              <a:spcAft>
                <a:spcPts val="0"/>
              </a:spcAft>
              <a:buFont typeface="Wingdings" pitchFamily="2" charset="2"/>
              <a:buChar char="l"/>
              <a:defRPr/>
            </a:pPr>
            <a:r>
              <a:rPr lang="zh-TW" altLang="en-US" sz="2000" dirty="0">
                <a:latin typeface="標楷體" panose="03000509000000000000" pitchFamily="65" charset="-120"/>
                <a:ea typeface="標楷體" panose="03000509000000000000" pitchFamily="65" charset="-120"/>
              </a:rPr>
              <a:t>主要產品</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裸銅線、電力電纜、通信電纜、光纖電纜及橡膠電纜</a:t>
            </a:r>
          </a:p>
          <a:p>
            <a:pPr marL="0" indent="0" eaLnBrk="1" fontAlgn="auto" hangingPunct="1">
              <a:spcAft>
                <a:spcPts val="0"/>
              </a:spcAft>
              <a:buFont typeface="Wingdings" pitchFamily="2" charset="2"/>
              <a:buNone/>
              <a:defRPr/>
            </a:pPr>
            <a:endParaRPr lang="zh-TW" altLang="en-US" sz="2000" dirty="0" smtClean="0">
              <a:latin typeface="標楷體" panose="03000509000000000000" pitchFamily="65" charset="-120"/>
              <a:ea typeface="標楷體" panose="03000509000000000000" pitchFamily="65" charset="-120"/>
            </a:endParaRPr>
          </a:p>
        </p:txBody>
      </p:sp>
      <p:pic>
        <p:nvPicPr>
          <p:cNvPr id="13316"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14338" name="Rectangle 3"/>
          <p:cNvSpPr>
            <a:spLocks noGrp="1" noChangeArrowheads="1"/>
          </p:cNvSpPr>
          <p:nvPr>
            <p:ph idx="1"/>
          </p:nvPr>
        </p:nvSpPr>
        <p:spPr/>
        <p:txBody>
          <a:bodyPr>
            <a:normAutofit lnSpcReduction="10000"/>
          </a:bodyPr>
          <a:lstStyle/>
          <a:p>
            <a:pPr marL="762000" indent="-762000" eaLnBrk="1" hangingPunct="1">
              <a:buFont typeface="Wingdings" panose="05000000000000000000" pitchFamily="2" charset="2"/>
              <a:buNone/>
            </a:pPr>
            <a:r>
              <a:rPr lang="zh-TW" altLang="en-US" smtClean="0">
                <a:solidFill>
                  <a:schemeClr val="accent2"/>
                </a:solidFill>
                <a:latin typeface="標楷體" panose="03000509000000000000" pitchFamily="65" charset="-120"/>
                <a:ea typeface="標楷體" panose="03000509000000000000" pitchFamily="65" charset="-120"/>
              </a:rPr>
              <a:t>一、公司簡介</a:t>
            </a:r>
          </a:p>
          <a:p>
            <a:pPr marL="762000" indent="-762000" eaLnBrk="1" hangingPunct="1">
              <a:buFont typeface="Wingdings" panose="05000000000000000000" pitchFamily="2" charset="2"/>
              <a:buNone/>
            </a:pPr>
            <a:endParaRPr lang="zh-TW" altLang="en-US" sz="200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企業文化</a:t>
            </a:r>
          </a:p>
          <a:p>
            <a:pPr marL="762000" indent="-762000" eaLnBrk="1" hangingPunct="1">
              <a:buFont typeface="Wingdings" panose="05000000000000000000" pitchFamily="2" charset="2"/>
              <a:buChar char="Ø"/>
            </a:pPr>
            <a:endParaRPr lang="zh-TW" altLang="en-US" sz="2000" smtClean="0">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r>
              <a:rPr lang="zh-TW" altLang="en-US" sz="2000" smtClean="0">
                <a:latin typeface="標楷體" panose="03000509000000000000" pitchFamily="65" charset="-120"/>
                <a:ea typeface="標楷體" panose="03000509000000000000" pitchFamily="65" charset="-120"/>
              </a:rPr>
              <a:t>     經營理念</a:t>
            </a:r>
          </a:p>
          <a:p>
            <a:pPr marL="762000" indent="-762000" eaLnBrk="1" hangingPunct="1">
              <a:buFont typeface="Wingdings" panose="05000000000000000000" pitchFamily="2" charset="2"/>
              <a:buNone/>
            </a:pPr>
            <a:r>
              <a:rPr lang="zh-TW" altLang="en-US" sz="2000" smtClean="0">
                <a:latin typeface="標楷體" panose="03000509000000000000" pitchFamily="65" charset="-120"/>
                <a:ea typeface="標楷體" panose="03000509000000000000" pitchFamily="65" charset="-120"/>
              </a:rPr>
              <a:t>        誠信、積極、超越</a:t>
            </a:r>
            <a:r>
              <a:rPr lang="zh-TW" altLang="en-US" smtClean="0"/>
              <a:t> </a:t>
            </a:r>
          </a:p>
          <a:p>
            <a:pPr marL="762000" indent="-762000" eaLnBrk="1" hangingPunct="1">
              <a:buFont typeface="Wingdings" panose="05000000000000000000" pitchFamily="2" charset="2"/>
              <a:buNone/>
            </a:pPr>
            <a:r>
              <a:rPr lang="zh-TW" altLang="en-US" sz="2000" smtClean="0">
                <a:latin typeface="標楷體" panose="03000509000000000000" pitchFamily="65" charset="-120"/>
                <a:ea typeface="標楷體" panose="03000509000000000000" pitchFamily="65" charset="-120"/>
              </a:rPr>
              <a:t>     願景</a:t>
            </a:r>
          </a:p>
          <a:p>
            <a:pPr marL="762000" indent="-762000" eaLnBrk="1" hangingPunct="1">
              <a:buFont typeface="Wingdings" panose="05000000000000000000" pitchFamily="2" charset="2"/>
              <a:buNone/>
            </a:pPr>
            <a:r>
              <a:rPr lang="zh-TW" altLang="en-US" sz="2000" smtClean="0">
                <a:latin typeface="標楷體" panose="03000509000000000000" pitchFamily="65" charset="-120"/>
                <a:ea typeface="標楷體" panose="03000509000000000000" pitchFamily="65" charset="-120"/>
              </a:rPr>
              <a:t>        本著「持續改善」之精神，以期減少對環境衝擊，達到企業之「永續經營」</a:t>
            </a:r>
            <a:r>
              <a:rPr lang="zh-TW" altLang="en-US" smtClean="0"/>
              <a:t> </a:t>
            </a:r>
          </a:p>
        </p:txBody>
      </p:sp>
      <p:pic>
        <p:nvPicPr>
          <p:cNvPr id="14340"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useBgFill="1">
        <p:nvSpPr>
          <p:cNvPr id="15362" name="Rectangle 3"/>
          <p:cNvSpPr>
            <a:spLocks noGrp="1" noChangeArrowheads="1"/>
          </p:cNvSpPr>
          <p:nvPr>
            <p:ph idx="1"/>
          </p:nvPr>
        </p:nvSpPr>
        <p:spPr>
          <a:xfrm>
            <a:off x="487363" y="1628775"/>
            <a:ext cx="8008937" cy="4337050"/>
          </a:xfrm>
        </p:spPr>
        <p:txBody>
          <a:bodyPr/>
          <a:lstStyle/>
          <a:p>
            <a:pPr marL="762000" indent="-762000" eaLnBrk="1" hangingPunct="1">
              <a:buFont typeface="Wingdings" panose="05000000000000000000" pitchFamily="2" charset="2"/>
              <a:buNone/>
            </a:pPr>
            <a:r>
              <a:rPr lang="zh-TW" altLang="en-US" smtClean="0">
                <a:solidFill>
                  <a:schemeClr val="accent2"/>
                </a:solidFill>
                <a:latin typeface="標楷體" panose="03000509000000000000" pitchFamily="65" charset="-120"/>
                <a:ea typeface="標楷體" panose="03000509000000000000" pitchFamily="65" charset="-120"/>
              </a:rPr>
              <a:t>一、公司簡介</a:t>
            </a:r>
            <a:endParaRPr lang="zh-TW" altLang="en-US" sz="200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0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400" smtClean="0">
                <a:latin typeface="標楷體" panose="03000509000000000000" pitchFamily="65" charset="-120"/>
                <a:ea typeface="標楷體" panose="03000509000000000000" pitchFamily="65" charset="-120"/>
              </a:rPr>
              <a:t>億泰電線電纜股份有限公司組織圖</a:t>
            </a:r>
          </a:p>
          <a:p>
            <a:pPr marL="762000" indent="-762000" eaLnBrk="1" hangingPunct="1">
              <a:buFont typeface="Wingdings" panose="05000000000000000000" pitchFamily="2" charset="2"/>
              <a:buChar char="Ø"/>
            </a:pPr>
            <a:endParaRPr lang="en-US" altLang="zh-TW" sz="2000" smtClean="0">
              <a:latin typeface="標楷體" panose="03000509000000000000" pitchFamily="65" charset="-120"/>
              <a:ea typeface="標楷體" panose="03000509000000000000" pitchFamily="65" charset="-120"/>
            </a:endParaRPr>
          </a:p>
        </p:txBody>
      </p:sp>
      <p:pic>
        <p:nvPicPr>
          <p:cNvPr id="15364"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Line 316"/>
          <p:cNvSpPr>
            <a:spLocks noChangeShapeType="1"/>
          </p:cNvSpPr>
          <p:nvPr/>
        </p:nvSpPr>
        <p:spPr bwMode="auto">
          <a:xfrm>
            <a:off x="5900738" y="4556125"/>
            <a:ext cx="0" cy="112713"/>
          </a:xfrm>
          <a:prstGeom prst="line">
            <a:avLst/>
          </a:prstGeom>
          <a:noFill/>
          <a:ln w="8255">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pic>
        <p:nvPicPr>
          <p:cNvPr id="4" name="圖片 3"/>
          <p:cNvPicPr>
            <a:picLocks noChangeAspect="1"/>
          </p:cNvPicPr>
          <p:nvPr/>
        </p:nvPicPr>
        <p:blipFill>
          <a:blip r:embed="rId3"/>
          <a:stretch>
            <a:fillRect/>
          </a:stretch>
        </p:blipFill>
        <p:spPr>
          <a:xfrm>
            <a:off x="856159" y="2636912"/>
            <a:ext cx="7204835" cy="324036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r" eaLnBrk="1" fontAlgn="auto" hangingPunct="1">
              <a:spcAft>
                <a:spcPts val="0"/>
              </a:spcAft>
              <a:defRPr/>
            </a:pPr>
            <a:r>
              <a:rPr lang="en-US" altLang="zh-TW" sz="1700" smtClean="0">
                <a:latin typeface="標楷體" pitchFamily="65" charset="-120"/>
                <a:ea typeface="標楷體" pitchFamily="65" charset="-120"/>
              </a:rPr>
              <a:t/>
            </a:r>
            <a:br>
              <a:rPr lang="en-US" altLang="zh-TW" sz="1700" smtClean="0">
                <a:latin typeface="標楷體" pitchFamily="65" charset="-120"/>
                <a:ea typeface="標楷體" pitchFamily="65" charset="-120"/>
              </a:rPr>
            </a:br>
            <a:r>
              <a:rPr lang="zh-TW" altLang="en-US" sz="1700" smtClean="0">
                <a:latin typeface="標楷體" pitchFamily="65" charset="-120"/>
                <a:ea typeface="標楷體" pitchFamily="65" charset="-120"/>
              </a:rPr>
              <a:t>股票代號：</a:t>
            </a:r>
            <a:r>
              <a:rPr lang="en-US" altLang="zh-TW" sz="1700" smtClean="0">
                <a:latin typeface="標楷體" pitchFamily="65" charset="-120"/>
                <a:ea typeface="標楷體" pitchFamily="65" charset="-120"/>
              </a:rPr>
              <a:t>1616</a:t>
            </a:r>
          </a:p>
        </p:txBody>
      </p:sp>
      <p:sp>
        <p:nvSpPr>
          <p:cNvPr id="16387" name="Rectangle 3"/>
          <p:cNvSpPr>
            <a:spLocks noGrp="1" noChangeArrowheads="1"/>
          </p:cNvSpPr>
          <p:nvPr>
            <p:ph type="body" sz="half" idx="1"/>
          </p:nvPr>
        </p:nvSpPr>
        <p:spPr/>
        <p:txBody>
          <a:bodyPr/>
          <a:lstStyle/>
          <a:p>
            <a:pPr marL="762000" indent="-762000" eaLnBrk="1" hangingPunct="1">
              <a:buFont typeface="Wingdings" panose="05000000000000000000" pitchFamily="2" charset="2"/>
              <a:buNone/>
            </a:pPr>
            <a:r>
              <a:rPr lang="zh-TW" altLang="en-US" sz="2600" dirty="0" smtClean="0">
                <a:solidFill>
                  <a:schemeClr val="accent2"/>
                </a:solidFill>
                <a:latin typeface="標楷體" panose="03000509000000000000" pitchFamily="65" charset="-120"/>
                <a:ea typeface="標楷體" panose="03000509000000000000" pitchFamily="65" charset="-120"/>
              </a:rPr>
              <a:t>一、公司簡介</a:t>
            </a:r>
            <a:endParaRPr lang="zh-TW" altLang="en-US" sz="1800" dirty="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None/>
            </a:pPr>
            <a:endParaRPr lang="zh-TW" altLang="en-US" sz="200" dirty="0" smtClean="0">
              <a:solidFill>
                <a:schemeClr val="accent2"/>
              </a:solidFill>
              <a:latin typeface="標楷體" panose="03000509000000000000" pitchFamily="65" charset="-120"/>
              <a:ea typeface="標楷體" panose="03000509000000000000" pitchFamily="65" charset="-120"/>
            </a:endParaRPr>
          </a:p>
          <a:p>
            <a:pPr marL="762000" indent="-762000" eaLnBrk="1" hangingPunct="1">
              <a:buFont typeface="Wingdings" panose="05000000000000000000" pitchFamily="2" charset="2"/>
              <a:buChar char="Ø"/>
            </a:pPr>
            <a:r>
              <a:rPr lang="zh-TW" altLang="en-US" sz="2000" dirty="0" smtClean="0">
                <a:latin typeface="標楷體" panose="03000509000000000000" pitchFamily="65" charset="-120"/>
                <a:ea typeface="標楷體" panose="03000509000000000000" pitchFamily="65" charset="-120"/>
              </a:rPr>
              <a:t>億泰集團總覽</a:t>
            </a:r>
          </a:p>
          <a:p>
            <a:pPr marL="762000" indent="-762000" eaLnBrk="1" hangingPunct="1">
              <a:buFont typeface="Wingdings" panose="05000000000000000000" pitchFamily="2" charset="2"/>
              <a:buChar char="Ø"/>
            </a:pPr>
            <a:endParaRPr lang="en-US" altLang="zh-TW" sz="1800" dirty="0" smtClean="0">
              <a:latin typeface="標楷體" panose="03000509000000000000" pitchFamily="65" charset="-120"/>
              <a:ea typeface="標楷體" panose="03000509000000000000" pitchFamily="65" charset="-120"/>
            </a:endParaRPr>
          </a:p>
        </p:txBody>
      </p:sp>
      <p:pic>
        <p:nvPicPr>
          <p:cNvPr id="16388"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98"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2708275"/>
            <a:ext cx="3779837" cy="312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Line 202"/>
          <p:cNvSpPr>
            <a:spLocks noChangeShapeType="1"/>
          </p:cNvSpPr>
          <p:nvPr/>
        </p:nvSpPr>
        <p:spPr bwMode="auto">
          <a:xfrm flipH="1" flipV="1">
            <a:off x="3419475" y="3573463"/>
            <a:ext cx="4248150" cy="15843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6391" name="Text Box 204"/>
          <p:cNvSpPr txBox="1">
            <a:spLocks noChangeArrowheads="1"/>
          </p:cNvSpPr>
          <p:nvPr/>
        </p:nvSpPr>
        <p:spPr bwMode="auto">
          <a:xfrm>
            <a:off x="250825" y="2997200"/>
            <a:ext cx="2952750" cy="1338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Verdana" panose="020B0604030504040204" pitchFamily="34" charset="0"/>
                <a:ea typeface="新細明體" panose="02020500000000000000" pitchFamily="18" charset="-120"/>
              </a:defRPr>
            </a:lvl1pPr>
            <a:lvl2pPr marL="742950" indent="-285750">
              <a:defRPr kumimoji="1">
                <a:solidFill>
                  <a:schemeClr val="tx1"/>
                </a:solidFill>
                <a:latin typeface="Verdana" panose="020B0604030504040204" pitchFamily="34" charset="0"/>
                <a:ea typeface="新細明體" panose="02020500000000000000" pitchFamily="18" charset="-120"/>
              </a:defRPr>
            </a:lvl2pPr>
            <a:lvl3pPr marL="1143000" indent="-228600">
              <a:defRPr kumimoji="1">
                <a:solidFill>
                  <a:schemeClr val="tx1"/>
                </a:solidFill>
                <a:latin typeface="Verdana" panose="020B0604030504040204" pitchFamily="34" charset="0"/>
                <a:ea typeface="新細明體" panose="02020500000000000000" pitchFamily="18" charset="-120"/>
              </a:defRPr>
            </a:lvl3pPr>
            <a:lvl4pPr marL="1600200" indent="-228600">
              <a:defRPr kumimoji="1">
                <a:solidFill>
                  <a:schemeClr val="tx1"/>
                </a:solidFill>
                <a:latin typeface="Verdana" panose="020B0604030504040204" pitchFamily="34" charset="0"/>
                <a:ea typeface="新細明體" panose="02020500000000000000" pitchFamily="18" charset="-120"/>
              </a:defRPr>
            </a:lvl4pPr>
            <a:lvl5pPr marL="2057400" indent="-228600">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9pPr>
          </a:lstStyle>
          <a:p>
            <a:pPr eaLnBrk="1" hangingPunct="1">
              <a:spcBef>
                <a:spcPct val="50000"/>
              </a:spcBef>
            </a:pPr>
            <a:r>
              <a:rPr lang="zh-TW" altLang="en-US">
                <a:latin typeface="標楷體" panose="03000509000000000000" pitchFamily="65" charset="-120"/>
                <a:ea typeface="標楷體" panose="03000509000000000000" pitchFamily="65" charset="-120"/>
              </a:rPr>
              <a:t>億泰電線電纜股份有限公司</a:t>
            </a:r>
            <a:r>
              <a:rPr lang="en-US"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總公司</a:t>
            </a:r>
            <a:r>
              <a:rPr lang="en-US" altLang="zh-TW">
                <a:latin typeface="標楷體" panose="03000509000000000000" pitchFamily="65" charset="-120"/>
                <a:ea typeface="標楷體" panose="03000509000000000000" pitchFamily="65" charset="-120"/>
              </a:rPr>
              <a:t>)</a:t>
            </a:r>
          </a:p>
          <a:p>
            <a:pPr eaLnBrk="1" hangingPunct="1">
              <a:spcBef>
                <a:spcPct val="50000"/>
              </a:spcBef>
            </a:pPr>
            <a:r>
              <a:rPr lang="zh-TW" altLang="en-US">
                <a:latin typeface="標楷體" panose="03000509000000000000" pitchFamily="65" charset="-120"/>
                <a:ea typeface="標楷體" panose="03000509000000000000" pitchFamily="65" charset="-120"/>
              </a:rPr>
              <a:t>億泰電線電纜股份有限公司</a:t>
            </a:r>
            <a:r>
              <a:rPr lang="en-US"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中壢廠</a:t>
            </a:r>
            <a:r>
              <a:rPr lang="en-US" altLang="zh-TW">
                <a:latin typeface="標楷體" panose="03000509000000000000" pitchFamily="65" charset="-120"/>
                <a:ea typeface="標楷體" panose="03000509000000000000" pitchFamily="65" charset="-120"/>
              </a:rPr>
              <a:t>)</a:t>
            </a:r>
          </a:p>
        </p:txBody>
      </p:sp>
      <p:sp>
        <p:nvSpPr>
          <p:cNvPr id="16392" name="Line 205"/>
          <p:cNvSpPr>
            <a:spLocks noChangeShapeType="1"/>
          </p:cNvSpPr>
          <p:nvPr/>
        </p:nvSpPr>
        <p:spPr bwMode="auto">
          <a:xfrm flipH="1" flipV="1">
            <a:off x="3492500" y="4724400"/>
            <a:ext cx="3887788"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6393" name="Text Box 206"/>
          <p:cNvSpPr txBox="1">
            <a:spLocks noChangeArrowheads="1"/>
          </p:cNvSpPr>
          <p:nvPr/>
        </p:nvSpPr>
        <p:spPr bwMode="auto">
          <a:xfrm>
            <a:off x="250825" y="4508500"/>
            <a:ext cx="3168650" cy="788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Verdana" panose="020B0604030504040204" pitchFamily="34" charset="0"/>
                <a:ea typeface="新細明體" panose="02020500000000000000" pitchFamily="18" charset="-120"/>
              </a:defRPr>
            </a:lvl1pPr>
            <a:lvl2pPr marL="742950" indent="-285750">
              <a:defRPr kumimoji="1">
                <a:solidFill>
                  <a:schemeClr val="tx1"/>
                </a:solidFill>
                <a:latin typeface="Verdana" panose="020B0604030504040204" pitchFamily="34" charset="0"/>
                <a:ea typeface="新細明體" panose="02020500000000000000" pitchFamily="18" charset="-120"/>
              </a:defRPr>
            </a:lvl2pPr>
            <a:lvl3pPr marL="1143000" indent="-228600">
              <a:defRPr kumimoji="1">
                <a:solidFill>
                  <a:schemeClr val="tx1"/>
                </a:solidFill>
                <a:latin typeface="Verdana" panose="020B0604030504040204" pitchFamily="34" charset="0"/>
                <a:ea typeface="新細明體" panose="02020500000000000000" pitchFamily="18" charset="-120"/>
              </a:defRPr>
            </a:lvl3pPr>
            <a:lvl4pPr marL="1600200" indent="-228600">
              <a:defRPr kumimoji="1">
                <a:solidFill>
                  <a:schemeClr val="tx1"/>
                </a:solidFill>
                <a:latin typeface="Verdana" panose="020B0604030504040204" pitchFamily="34" charset="0"/>
                <a:ea typeface="新細明體" panose="02020500000000000000" pitchFamily="18" charset="-120"/>
              </a:defRPr>
            </a:lvl4pPr>
            <a:lvl5pPr marL="2057400" indent="-228600">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9pPr>
          </a:lstStyle>
          <a:p>
            <a:pPr eaLnBrk="1" hangingPunct="1">
              <a:spcBef>
                <a:spcPct val="50000"/>
              </a:spcBef>
            </a:pPr>
            <a:r>
              <a:rPr kumimoji="0" lang="zh-TW" altLang="en-US">
                <a:latin typeface="標楷體" panose="03000509000000000000" pitchFamily="65" charset="-120"/>
                <a:ea typeface="標楷體" panose="03000509000000000000" pitchFamily="65" charset="-120"/>
              </a:rPr>
              <a:t>東莞億</a:t>
            </a:r>
            <a:r>
              <a:rPr lang="zh-TW" altLang="en-US">
                <a:latin typeface="標楷體" panose="03000509000000000000" pitchFamily="65" charset="-120"/>
                <a:ea typeface="標楷體" panose="03000509000000000000" pitchFamily="65" charset="-120"/>
              </a:rPr>
              <a:t>泰電線電纜有限公司</a:t>
            </a:r>
          </a:p>
          <a:p>
            <a:pPr eaLnBrk="1" hangingPunct="1">
              <a:spcBef>
                <a:spcPct val="50000"/>
              </a:spcBef>
            </a:pPr>
            <a:r>
              <a:rPr lang="zh-TW" altLang="en-US">
                <a:latin typeface="標楷體" panose="03000509000000000000" pitchFamily="65" charset="-120"/>
                <a:ea typeface="標楷體" panose="03000509000000000000" pitchFamily="65" charset="-120"/>
              </a:rPr>
              <a:t>中億光電科技</a:t>
            </a:r>
            <a:r>
              <a:rPr lang="en-US"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蘇州</a:t>
            </a:r>
            <a:r>
              <a:rPr lang="en-US" altLang="zh-TW">
                <a:latin typeface="標楷體" panose="03000509000000000000" pitchFamily="65" charset="-120"/>
                <a:ea typeface="標楷體" panose="03000509000000000000" pitchFamily="65" charset="-120"/>
              </a:rPr>
              <a:t>)</a:t>
            </a:r>
            <a:r>
              <a:rPr lang="zh-TW" altLang="en-US">
                <a:latin typeface="標楷體" panose="03000509000000000000" pitchFamily="65" charset="-120"/>
                <a:ea typeface="標楷體" panose="03000509000000000000" pitchFamily="65" charset="-120"/>
              </a:rPr>
              <a:t>有限公司</a:t>
            </a:r>
          </a:p>
        </p:txBody>
      </p:sp>
      <p:sp>
        <p:nvSpPr>
          <p:cNvPr id="16394" name="Line 207"/>
          <p:cNvSpPr>
            <a:spLocks noChangeShapeType="1"/>
          </p:cNvSpPr>
          <p:nvPr/>
        </p:nvSpPr>
        <p:spPr bwMode="auto">
          <a:xfrm flipH="1">
            <a:off x="3563938" y="5661025"/>
            <a:ext cx="3313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6395" name="Text Box 208"/>
          <p:cNvSpPr txBox="1">
            <a:spLocks noChangeArrowheads="1"/>
          </p:cNvSpPr>
          <p:nvPr/>
        </p:nvSpPr>
        <p:spPr bwMode="auto">
          <a:xfrm>
            <a:off x="250825" y="5373688"/>
            <a:ext cx="3168650" cy="49244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Verdana" panose="020B0604030504040204" pitchFamily="34" charset="0"/>
                <a:ea typeface="新細明體" panose="02020500000000000000" pitchFamily="18" charset="-120"/>
              </a:defRPr>
            </a:lvl1pPr>
            <a:lvl2pPr marL="742950" indent="-285750">
              <a:defRPr kumimoji="1">
                <a:solidFill>
                  <a:schemeClr val="tx1"/>
                </a:solidFill>
                <a:latin typeface="Verdana" panose="020B0604030504040204" pitchFamily="34" charset="0"/>
                <a:ea typeface="新細明體" panose="02020500000000000000" pitchFamily="18" charset="-120"/>
              </a:defRPr>
            </a:lvl2pPr>
            <a:lvl3pPr marL="1143000" indent="-228600">
              <a:defRPr kumimoji="1">
                <a:solidFill>
                  <a:schemeClr val="tx1"/>
                </a:solidFill>
                <a:latin typeface="Verdana" panose="020B0604030504040204" pitchFamily="34" charset="0"/>
                <a:ea typeface="新細明體" panose="02020500000000000000" pitchFamily="18" charset="-120"/>
              </a:defRPr>
            </a:lvl3pPr>
            <a:lvl4pPr marL="1600200" indent="-228600">
              <a:defRPr kumimoji="1">
                <a:solidFill>
                  <a:schemeClr val="tx1"/>
                </a:solidFill>
                <a:latin typeface="Verdana" panose="020B0604030504040204" pitchFamily="34" charset="0"/>
                <a:ea typeface="新細明體" panose="02020500000000000000" pitchFamily="18" charset="-120"/>
              </a:defRPr>
            </a:lvl4pPr>
            <a:lvl5pPr marL="2057400" indent="-228600">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新細明體" panose="02020500000000000000" pitchFamily="18" charset="-120"/>
              </a:defRPr>
            </a:lvl9pPr>
          </a:lstStyle>
          <a:p>
            <a:pPr eaLnBrk="1" hangingPunct="1">
              <a:spcBef>
                <a:spcPct val="50000"/>
              </a:spcBef>
            </a:pPr>
            <a:r>
              <a:rPr lang="zh-TW" altLang="en-US" sz="1600" dirty="0" smtClean="0">
                <a:latin typeface="標楷體" panose="03000509000000000000" pitchFamily="65" charset="-120"/>
                <a:ea typeface="標楷體" panose="03000509000000000000" pitchFamily="65" charset="-120"/>
              </a:rPr>
              <a:t>億</a:t>
            </a:r>
            <a:r>
              <a:rPr lang="zh-TW" altLang="en-US" sz="1600" dirty="0">
                <a:latin typeface="標楷體" panose="03000509000000000000" pitchFamily="65" charset="-120"/>
                <a:ea typeface="標楷體" panose="03000509000000000000" pitchFamily="65" charset="-120"/>
              </a:rPr>
              <a:t>泰高科技</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越南</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責任</a:t>
            </a:r>
            <a:r>
              <a:rPr lang="zh-TW" altLang="en-US" sz="1600" dirty="0" smtClean="0">
                <a:latin typeface="標楷體" panose="03000509000000000000" pitchFamily="65" charset="-120"/>
                <a:ea typeface="標楷體" panose="03000509000000000000" pitchFamily="65" charset="-120"/>
              </a:rPr>
              <a:t>有限公司</a:t>
            </a:r>
            <a:r>
              <a:rPr lang="en-US" altLang="zh-TW" sz="1000" dirty="0" smtClean="0">
                <a:latin typeface="標楷體" panose="03000509000000000000" pitchFamily="65" charset="-120"/>
                <a:ea typeface="標楷體" panose="03000509000000000000" pitchFamily="65" charset="-120"/>
              </a:rPr>
              <a:t>(</a:t>
            </a:r>
            <a:r>
              <a:rPr lang="zh-TW" altLang="en-US" sz="1000" dirty="0" smtClean="0">
                <a:latin typeface="標楷體" panose="03000509000000000000" pitchFamily="65" charset="-120"/>
                <a:ea typeface="標楷體" panose="03000509000000000000" pitchFamily="65" charset="-120"/>
              </a:rPr>
              <a:t>註</a:t>
            </a:r>
            <a:r>
              <a:rPr lang="en-US" altLang="zh-TW" sz="1000" dirty="0" smtClean="0">
                <a:latin typeface="標楷體" panose="03000509000000000000" pitchFamily="65" charset="-120"/>
                <a:ea typeface="標楷體" panose="03000509000000000000" pitchFamily="65" charset="-120"/>
              </a:rPr>
              <a:t>1)</a:t>
            </a:r>
            <a:endParaRPr lang="zh-TW" altLang="en-US" sz="1000" dirty="0">
              <a:latin typeface="標楷體" panose="03000509000000000000" pitchFamily="65" charset="-120"/>
              <a:ea typeface="標楷體" panose="03000509000000000000" pitchFamily="65" charset="-120"/>
            </a:endParaRPr>
          </a:p>
        </p:txBody>
      </p:sp>
      <p:sp>
        <p:nvSpPr>
          <p:cNvPr id="2" name="文字方塊 1"/>
          <p:cNvSpPr txBox="1"/>
          <p:nvPr/>
        </p:nvSpPr>
        <p:spPr>
          <a:xfrm>
            <a:off x="683568" y="6019800"/>
            <a:ext cx="4392488" cy="276999"/>
          </a:xfrm>
          <a:prstGeom prst="rect">
            <a:avLst/>
          </a:prstGeom>
          <a:noFill/>
        </p:spPr>
        <p:txBody>
          <a:bodyPr wrap="square" rtlCol="0">
            <a:spAutoFit/>
          </a:bodyPr>
          <a:lstStyle/>
          <a:p>
            <a:r>
              <a:rPr lang="zh-TW" altLang="en-US" sz="1200" dirty="0" smtClean="0">
                <a:latin typeface="標楷體" panose="03000509000000000000" pitchFamily="65" charset="-120"/>
                <a:ea typeface="標楷體" panose="03000509000000000000" pitchFamily="65" charset="-120"/>
              </a:rPr>
              <a:t>註</a:t>
            </a:r>
            <a:r>
              <a:rPr lang="en-US" altLang="zh-TW" sz="1200" dirty="0" smtClean="0">
                <a:latin typeface="標楷體" panose="03000509000000000000" pitchFamily="65" charset="-120"/>
                <a:ea typeface="標楷體" panose="03000509000000000000" pitchFamily="65" charset="-120"/>
              </a:rPr>
              <a:t>1:</a:t>
            </a:r>
            <a:r>
              <a:rPr lang="zh-TW" altLang="en-US" sz="1200" dirty="0" smtClean="0">
                <a:latin typeface="標楷體" panose="03000509000000000000" pitchFamily="65" charset="-120"/>
                <a:ea typeface="標楷體" panose="03000509000000000000" pitchFamily="65" charset="-120"/>
              </a:rPr>
              <a:t>於</a:t>
            </a:r>
            <a:r>
              <a:rPr lang="en-US" altLang="zh-TW" sz="1200" dirty="0" smtClean="0">
                <a:latin typeface="標楷體" panose="03000509000000000000" pitchFamily="65" charset="-120"/>
                <a:ea typeface="標楷體" panose="03000509000000000000" pitchFamily="65" charset="-120"/>
              </a:rPr>
              <a:t>113</a:t>
            </a:r>
            <a:r>
              <a:rPr lang="zh-TW" altLang="en-US" sz="1200" dirty="0" smtClean="0">
                <a:latin typeface="標楷體" panose="03000509000000000000" pitchFamily="65" charset="-120"/>
                <a:ea typeface="標楷體" panose="03000509000000000000" pitchFamily="65" charset="-120"/>
              </a:rPr>
              <a:t>年度</a:t>
            </a:r>
            <a:r>
              <a:rPr lang="en-US" altLang="zh-TW" sz="1200" dirty="0" smtClean="0">
                <a:latin typeface="標楷體" panose="03000509000000000000" pitchFamily="65" charset="-120"/>
                <a:ea typeface="標楷體" panose="03000509000000000000" pitchFamily="65" charset="-120"/>
              </a:rPr>
              <a:t>1</a:t>
            </a:r>
            <a:r>
              <a:rPr lang="zh-TW" altLang="en-US" sz="1200" dirty="0" smtClean="0">
                <a:latin typeface="標楷體" panose="03000509000000000000" pitchFamily="65" charset="-120"/>
                <a:ea typeface="標楷體" panose="03000509000000000000" pitchFamily="65" charset="-120"/>
              </a:rPr>
              <a:t>月份決議出售，並帳列</a:t>
            </a:r>
            <a:r>
              <a:rPr lang="en-US" altLang="zh-TW" sz="1200" dirty="0" smtClean="0">
                <a:latin typeface="標楷體" panose="03000509000000000000" pitchFamily="65" charset="-120"/>
                <a:ea typeface="標楷體" panose="03000509000000000000" pitchFamily="65" charset="-120"/>
              </a:rPr>
              <a:t>”</a:t>
            </a:r>
            <a:r>
              <a:rPr lang="zh-TW" altLang="en-US" sz="1200" dirty="0" smtClean="0">
                <a:latin typeface="標楷體" panose="03000509000000000000" pitchFamily="65" charset="-120"/>
                <a:ea typeface="標楷體" panose="03000509000000000000" pitchFamily="65" charset="-120"/>
              </a:rPr>
              <a:t>待出售資產</a:t>
            </a:r>
            <a:r>
              <a:rPr lang="en-US" altLang="zh-TW" sz="1200" dirty="0" smtClean="0">
                <a:latin typeface="標楷體" panose="03000509000000000000" pitchFamily="65" charset="-120"/>
                <a:ea typeface="標楷體" panose="03000509000000000000" pitchFamily="65" charset="-120"/>
              </a:rPr>
              <a:t>”</a:t>
            </a:r>
            <a:r>
              <a:rPr lang="zh-TW" altLang="en-US" sz="1200" dirty="0" smtClean="0">
                <a:latin typeface="標楷體" panose="03000509000000000000" pitchFamily="65" charset="-120"/>
                <a:ea typeface="標楷體" panose="03000509000000000000" pitchFamily="65" charset="-120"/>
              </a:rPr>
              <a:t>項下</a:t>
            </a:r>
            <a:endParaRPr lang="zh-TW" altLang="en-US" sz="1200" dirty="0">
              <a:latin typeface="標楷體" panose="03000509000000000000" pitchFamily="65" charset="-120"/>
              <a:ea typeface="標楷體" panose="03000509000000000000" pitchFamily="65" charset="-12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r" eaLnBrk="1" fontAlgn="auto" hangingPunct="1">
              <a:spcAft>
                <a:spcPts val="0"/>
              </a:spcAft>
              <a:defRPr/>
            </a:pPr>
            <a:r>
              <a:rPr lang="en-US" altLang="zh-TW" sz="1700" dirty="0" smtClean="0">
                <a:latin typeface="標楷體" pitchFamily="65" charset="-120"/>
                <a:ea typeface="標楷體" pitchFamily="65" charset="-120"/>
              </a:rPr>
              <a:t/>
            </a:r>
            <a:br>
              <a:rPr lang="en-US" altLang="zh-TW" sz="1700" dirty="0" smtClean="0">
                <a:latin typeface="標楷體" pitchFamily="65" charset="-120"/>
                <a:ea typeface="標楷體" pitchFamily="65" charset="-120"/>
              </a:rPr>
            </a:br>
            <a:r>
              <a:rPr lang="zh-TW" altLang="en-US" sz="1700" dirty="0" smtClean="0">
                <a:latin typeface="標楷體" pitchFamily="65" charset="-120"/>
                <a:ea typeface="標楷體" pitchFamily="65" charset="-120"/>
              </a:rPr>
              <a:t>股票代號：</a:t>
            </a:r>
            <a:r>
              <a:rPr lang="en-US" altLang="zh-TW" sz="1700" dirty="0" smtClean="0">
                <a:latin typeface="標楷體" pitchFamily="65" charset="-120"/>
                <a:ea typeface="標楷體" pitchFamily="65" charset="-120"/>
              </a:rPr>
              <a:t>1616</a:t>
            </a:r>
          </a:p>
        </p:txBody>
      </p:sp>
      <p:graphicFrame>
        <p:nvGraphicFramePr>
          <p:cNvPr id="145633" name="Group 225"/>
          <p:cNvGraphicFramePr>
            <a:graphicFrameLocks noGrp="1"/>
          </p:cNvGraphicFramePr>
          <p:nvPr>
            <p:ph type="tbl" idx="1"/>
            <p:extLst>
              <p:ext uri="{D42A27DB-BD31-4B8C-83A1-F6EECF244321}">
                <p14:modId xmlns:p14="http://schemas.microsoft.com/office/powerpoint/2010/main" val="3397771179"/>
              </p:ext>
            </p:extLst>
          </p:nvPr>
        </p:nvGraphicFramePr>
        <p:xfrm>
          <a:off x="454025" y="2565400"/>
          <a:ext cx="7994650" cy="4002376"/>
        </p:xfrm>
        <a:graphic>
          <a:graphicData uri="http://schemas.openxmlformats.org/drawingml/2006/table">
            <a:tbl>
              <a:tblPr/>
              <a:tblGrid>
                <a:gridCol w="2461812"/>
                <a:gridCol w="1286093"/>
                <a:gridCol w="652445"/>
                <a:gridCol w="1664759"/>
                <a:gridCol w="857248"/>
                <a:gridCol w="1072293"/>
              </a:tblGrid>
              <a:tr h="287536">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項　　目</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2023</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hMerge="1">
                  <a:txBody>
                    <a:bodyPr/>
                    <a:lstStyle/>
                    <a:p>
                      <a:endParaRPr lang="zh-TW" altLang="en-US"/>
                    </a:p>
                  </a:txBody>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2022</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c hMerge="1">
                  <a:txBody>
                    <a:bodyPr/>
                    <a:lstStyle/>
                    <a:p>
                      <a:endParaRPr lang="zh-TW" altLang="en-US"/>
                    </a:p>
                  </a:txBody>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年增率</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DA2FC"/>
                    </a:solidFill>
                  </a:tcPr>
                </a:tc>
              </a:tr>
              <a:tr h="35042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營業收入</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4,112,681</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100%</a:t>
                      </a:r>
                    </a:p>
                  </a:txBody>
                  <a:tcPr marL="9526" marR="9526" marT="9523"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3,717,472</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100%</a:t>
                      </a:r>
                    </a:p>
                  </a:txBody>
                  <a:tcPr marL="9526" marR="9526" marT="9523"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10.63%</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營業成本</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3,640,892</a:t>
                      </a:r>
                      <a:endParaRPr kumimoji="1" lang="zh-TW"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89%</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3,422,227</a:t>
                      </a:r>
                      <a:endParaRPr kumimoji="1" lang="zh-TW"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92%</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6.39%</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4161">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營業毛利</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471,789</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11%</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295,245</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59.80%</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營業費用</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166,457</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3%</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181,460</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6%</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(8.27)%</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610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營業淨利</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305,332</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113,785</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2%</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168.34%</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營業外收入及支出</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(1,351)</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(79,783)</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(98.31)%</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稅前淨利</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kern="1200"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303,981</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8%</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kern="1200"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34,002</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794.00%</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所得稅費用</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78,259</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2%</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15,548</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403.34%</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0420">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稅後淨利</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225,722</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6%</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18,454</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1%</a:t>
                      </a:r>
                    </a:p>
                  </a:txBody>
                  <a:tcPr marL="9526" marR="9526" marT="9521"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r>
                        <a:rPr kumimoji="0" lang="en-US" altLang="zh-TW" sz="1400" b="0" i="0" u="none" strike="noStrike" cap="none" normalizeH="0" baseline="0" smtClean="0">
                          <a:ln>
                            <a:noFill/>
                          </a:ln>
                          <a:solidFill>
                            <a:srgbClr val="000000"/>
                          </a:solidFill>
                          <a:effectLst/>
                          <a:latin typeface="標楷體" panose="03000509000000000000" pitchFamily="65" charset="-120"/>
                          <a:ea typeface="標楷體" panose="03000509000000000000" pitchFamily="65" charset="-120"/>
                        </a:rPr>
                        <a:t>1,123.16</a:t>
                      </a:r>
                      <a:r>
                        <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rPr>
                        <a:t>%</a:t>
                      </a: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8467">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anose="05000000000000000000" pitchFamily="2" charset="2"/>
                        <a:buNone/>
                        <a:tabLst/>
                      </a:pP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基本每股盈餘</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r>
                        <a:rPr kumimoji="1" lang="zh-TW" altLang="en-US"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新台幣元</a:t>
                      </a: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1.19</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b" latinLnBrk="0" hangingPunct="1">
                        <a:lnSpc>
                          <a:spcPct val="100000"/>
                        </a:lnSpc>
                        <a:spcBef>
                          <a:spcPct val="0"/>
                        </a:spcBef>
                        <a:spcAft>
                          <a:spcPct val="0"/>
                        </a:spcAft>
                        <a:buClr>
                          <a:schemeClr val="accent2"/>
                        </a:buClr>
                        <a:buSzTx/>
                        <a:buFont typeface="Wingdings" panose="05000000000000000000" pitchFamily="2" charset="2"/>
                        <a:buNone/>
                        <a:tabLst/>
                      </a:pPr>
                      <a:r>
                        <a:rPr kumimoji="1" lang="en-US" altLang="zh-TW" sz="17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anose="02020603050405020304" pitchFamily="18" charset="0"/>
                        </a:rPr>
                        <a:t>0.10</a:t>
                      </a:r>
                    </a:p>
                  </a:txBody>
                  <a:tcPr marL="91464" marR="91464" marT="45688" marB="4568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en-US"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kumimoji="1" sz="2600">
                          <a:solidFill>
                            <a:schemeClr val="tx1"/>
                          </a:solidFill>
                          <a:latin typeface="Verdana" panose="020B0604030504040204" pitchFamily="34" charset="0"/>
                          <a:ea typeface="新細明體" panose="02020500000000000000" pitchFamily="18" charset="-120"/>
                        </a:defRPr>
                      </a:lvl1pPr>
                      <a:lvl2pPr marL="742950" indent="-285750">
                        <a:spcBef>
                          <a:spcPct val="20000"/>
                        </a:spcBef>
                        <a:buClr>
                          <a:schemeClr val="accent2"/>
                        </a:buClr>
                        <a:buFont typeface="Wingdings" panose="05000000000000000000" pitchFamily="2" charset="2"/>
                        <a:defRPr kumimoji="1" sz="2200">
                          <a:solidFill>
                            <a:schemeClr val="tx1"/>
                          </a:solidFill>
                          <a:latin typeface="Verdana" panose="020B0604030504040204" pitchFamily="34" charset="0"/>
                          <a:ea typeface="新細明體" panose="02020500000000000000" pitchFamily="18" charset="-120"/>
                        </a:defRPr>
                      </a:lvl2pPr>
                      <a:lvl3pPr marL="1143000" indent="-228600">
                        <a:spcBef>
                          <a:spcPct val="20000"/>
                        </a:spcBef>
                        <a:buClr>
                          <a:schemeClr val="accent2"/>
                        </a:buClr>
                        <a:buFont typeface="Wingdings" panose="05000000000000000000" pitchFamily="2" charset="2"/>
                        <a:defRPr kumimoji="1" sz="2100">
                          <a:solidFill>
                            <a:schemeClr val="tx1"/>
                          </a:solidFill>
                          <a:latin typeface="Verdana" panose="020B0604030504040204" pitchFamily="34" charset="0"/>
                          <a:ea typeface="新細明體" panose="02020500000000000000" pitchFamily="18" charset="-120"/>
                        </a:defRPr>
                      </a:lvl3pPr>
                      <a:lvl4pPr marL="1600200" indent="-228600">
                        <a:spcBef>
                          <a:spcPct val="20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4pPr>
                      <a:lvl5pPr marL="2057400" indent="-228600">
                        <a:spcBef>
                          <a:spcPct val="25000"/>
                        </a:spcBef>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5pPr>
                      <a:lvl6pPr marL="25146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6pPr>
                      <a:lvl7pPr marL="29718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7pPr>
                      <a:lvl8pPr marL="34290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8pPr>
                      <a:lvl9pPr marL="3886200" indent="-228600" eaLnBrk="0" fontAlgn="base" hangingPunct="0">
                        <a:spcBef>
                          <a:spcPct val="25000"/>
                        </a:spcBef>
                        <a:spcAft>
                          <a:spcPct val="0"/>
                        </a:spcAft>
                        <a:buClr>
                          <a:schemeClr val="accent2"/>
                        </a:buClr>
                        <a:buFont typeface="Wingdings" panose="05000000000000000000" pitchFamily="2" charset="2"/>
                        <a:defRPr kumimoji="1">
                          <a:solidFill>
                            <a:schemeClr val="tx1"/>
                          </a:solidFill>
                          <a:latin typeface="Verdana" panose="020B0604030504040204" pitchFamily="34" charset="0"/>
                          <a:ea typeface="新細明體" panose="02020500000000000000" pitchFamily="18" charset="-120"/>
                        </a:defRPr>
                      </a:lvl9pPr>
                    </a:lstStyle>
                    <a:p>
                      <a:pPr marL="0" marR="0" lvl="0" indent="0" algn="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0" lang="zh-TW" altLang="zh-TW" sz="1400" b="0" i="0" u="none" strike="noStrike" cap="none" normalizeH="0" baseline="0" dirty="0" smtClean="0">
                        <a:ln>
                          <a:noFill/>
                        </a:ln>
                        <a:solidFill>
                          <a:srgbClr val="000000"/>
                        </a:solidFill>
                        <a:effectLst/>
                        <a:latin typeface="標楷體" panose="03000509000000000000" pitchFamily="65" charset="-120"/>
                        <a:ea typeface="標楷體" panose="03000509000000000000" pitchFamily="65" charset="-120"/>
                      </a:endParaRPr>
                    </a:p>
                  </a:txBody>
                  <a:tcPr marL="9526" marR="9526" marT="9521"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93" name="Rectangle 3"/>
          <p:cNvSpPr>
            <a:spLocks noGrp="1" noChangeArrowheads="1"/>
          </p:cNvSpPr>
          <p:nvPr>
            <p:ph type="body" idx="4294967295"/>
          </p:nvPr>
        </p:nvSpPr>
        <p:spPr>
          <a:xfrm>
            <a:off x="0" y="1484313"/>
            <a:ext cx="8135938" cy="1008062"/>
          </a:xfrm>
        </p:spPr>
        <p:txBody>
          <a:bodyPr/>
          <a:lstStyle/>
          <a:p>
            <a:pPr marL="762000" indent="-762000" eaLnBrk="1" hangingPunct="1">
              <a:buFont typeface="Wingdings" panose="05000000000000000000" pitchFamily="2" charset="2"/>
              <a:buNone/>
            </a:pPr>
            <a:r>
              <a:rPr lang="zh-TW" altLang="en-US" dirty="0" smtClean="0">
                <a:solidFill>
                  <a:schemeClr val="accent2"/>
                </a:solidFill>
                <a:latin typeface="標楷體" panose="03000509000000000000" pitchFamily="65" charset="-120"/>
                <a:ea typeface="標楷體" panose="03000509000000000000" pitchFamily="65" charset="-120"/>
              </a:rPr>
              <a:t>二、財務表現</a:t>
            </a:r>
            <a:r>
              <a:rPr lang="en-US" altLang="zh-TW" sz="2000" dirty="0" smtClean="0">
                <a:latin typeface="標楷體" panose="03000509000000000000" pitchFamily="65" charset="-120"/>
                <a:ea typeface="標楷體" panose="03000509000000000000" pitchFamily="65" charset="-120"/>
              </a:rPr>
              <a:t>(2023</a:t>
            </a:r>
            <a:r>
              <a:rPr lang="zh-TW" altLang="en-US" sz="2000" dirty="0" smtClean="0">
                <a:latin typeface="標楷體" panose="03000509000000000000" pitchFamily="65" charset="-120"/>
                <a:ea typeface="標楷體" panose="03000509000000000000" pitchFamily="65" charset="-120"/>
              </a:rPr>
              <a:t>年與</a:t>
            </a:r>
            <a:r>
              <a:rPr lang="en-US" altLang="zh-TW" sz="2000" dirty="0" smtClean="0">
                <a:latin typeface="標楷體" panose="03000509000000000000" pitchFamily="65" charset="-120"/>
                <a:ea typeface="標楷體" panose="03000509000000000000" pitchFamily="65" charset="-120"/>
              </a:rPr>
              <a:t>2022</a:t>
            </a:r>
            <a:r>
              <a:rPr lang="zh-TW" altLang="en-US" sz="2000" dirty="0" smtClean="0">
                <a:latin typeface="標楷體" panose="03000509000000000000" pitchFamily="65" charset="-120"/>
                <a:ea typeface="標楷體" panose="03000509000000000000" pitchFamily="65" charset="-120"/>
              </a:rPr>
              <a:t>年營運表現</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合併報表</a:t>
            </a:r>
            <a:r>
              <a:rPr lang="en-US" altLang="zh-TW" sz="2000" dirty="0" smtClean="0">
                <a:latin typeface="標楷體" panose="03000509000000000000" pitchFamily="65" charset="-120"/>
                <a:ea typeface="標楷體" panose="03000509000000000000" pitchFamily="65" charset="-120"/>
              </a:rPr>
              <a:t>)</a:t>
            </a:r>
          </a:p>
          <a:p>
            <a:pPr marL="762000" indent="-762000" eaLnBrk="1" hangingPunct="1">
              <a:buFont typeface="Wingdings" panose="05000000000000000000" pitchFamily="2" charset="2"/>
              <a:buNone/>
            </a:pPr>
            <a:r>
              <a:rPr lang="en-US" altLang="zh-TW" sz="2000" dirty="0" smtClean="0">
                <a:latin typeface="標楷體" panose="03000509000000000000" pitchFamily="65" charset="-120"/>
                <a:ea typeface="標楷體" panose="03000509000000000000" pitchFamily="65" charset="-120"/>
              </a:rPr>
              <a:t>                                                  </a:t>
            </a:r>
            <a:r>
              <a:rPr lang="zh-TW" altLang="en-US" sz="1600" dirty="0" smtClean="0">
                <a:latin typeface="標楷體" panose="03000509000000000000" pitchFamily="65" charset="-120"/>
                <a:ea typeface="標楷體" panose="03000509000000000000" pitchFamily="65" charset="-120"/>
              </a:rPr>
              <a:t>單位</a:t>
            </a:r>
            <a:r>
              <a:rPr lang="en-US"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新台幣仟元</a:t>
            </a:r>
          </a:p>
          <a:p>
            <a:pPr marL="762000" indent="-762000" eaLnBrk="1" hangingPunct="1"/>
            <a:endParaRPr lang="zh-TW" altLang="en-US" sz="2000" dirty="0" smtClean="0">
              <a:latin typeface="標楷體" panose="03000509000000000000" pitchFamily="65" charset="-120"/>
              <a:ea typeface="標楷體" panose="03000509000000000000" pitchFamily="65" charset="-120"/>
            </a:endParaRPr>
          </a:p>
        </p:txBody>
      </p:sp>
      <p:pic>
        <p:nvPicPr>
          <p:cNvPr id="17494" name="Picture 4" descr="log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45370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TM02900720[[fn=要素]]</Template>
  <TotalTime>1521</TotalTime>
  <Words>672</Words>
  <Application>Microsoft Office PowerPoint</Application>
  <PresentationFormat>如螢幕大小 (4:3)</PresentationFormat>
  <Paragraphs>208</Paragraphs>
  <Slides>14</Slides>
  <Notes>0</Notes>
  <HiddenSlides>0</HiddenSlides>
  <MMClips>0</MMClips>
  <ScaleCrop>false</ScaleCrop>
  <HeadingPairs>
    <vt:vector size="8" baseType="variant">
      <vt:variant>
        <vt:lpstr>使用字型</vt:lpstr>
      </vt:variant>
      <vt:variant>
        <vt:i4>13</vt:i4>
      </vt:variant>
      <vt:variant>
        <vt:lpstr>佈景主題</vt:lpstr>
      </vt:variant>
      <vt:variant>
        <vt:i4>3</vt:i4>
      </vt:variant>
      <vt:variant>
        <vt:lpstr>內嵌 OLE 伺服程式</vt:lpstr>
      </vt:variant>
      <vt:variant>
        <vt:i4>1</vt:i4>
      </vt:variant>
      <vt:variant>
        <vt:lpstr>投影片標題</vt:lpstr>
      </vt:variant>
      <vt:variant>
        <vt:i4>14</vt:i4>
      </vt:variant>
    </vt:vector>
  </HeadingPairs>
  <TitlesOfParts>
    <vt:vector size="31" baseType="lpstr">
      <vt:lpstr>微軟正黑體</vt:lpstr>
      <vt:lpstr>新細明體</vt:lpstr>
      <vt:lpstr>標楷體</vt:lpstr>
      <vt:lpstr>Arial</vt:lpstr>
      <vt:lpstr>Calibri</vt:lpstr>
      <vt:lpstr>Calibri Light</vt:lpstr>
      <vt:lpstr>Microsoft Sans Serif</vt:lpstr>
      <vt:lpstr>Times New Roman</vt:lpstr>
      <vt:lpstr>Trebuchet MS</vt:lpstr>
      <vt:lpstr>Verdana</vt:lpstr>
      <vt:lpstr>Wingdings</vt:lpstr>
      <vt:lpstr>Wingdings 2</vt:lpstr>
      <vt:lpstr>Wingdings 3</vt:lpstr>
      <vt:lpstr>HDOfficeLightV0</vt:lpstr>
      <vt:lpstr>1_HDOfficeLightV0</vt:lpstr>
      <vt:lpstr>多面向</vt:lpstr>
      <vt:lpstr>工作表</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lpstr> 股票代號：1616</vt:lpstr>
    </vt:vector>
  </TitlesOfParts>
  <Company>CMT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億泰電線電纜股份有限公司 股票代號：1616</dc:title>
  <dc:creator>T40080</dc:creator>
  <cp:lastModifiedBy>楊馥嘉</cp:lastModifiedBy>
  <cp:revision>251</cp:revision>
  <cp:lastPrinted>2022-11-23T06:48:03Z</cp:lastPrinted>
  <dcterms:created xsi:type="dcterms:W3CDTF">2017-03-23T05:53:34Z</dcterms:created>
  <dcterms:modified xsi:type="dcterms:W3CDTF">2024-12-12T05:21:36Z</dcterms:modified>
</cp:coreProperties>
</file>