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4" r:id="rId1"/>
  </p:sldMasterIdLst>
  <p:notesMasterIdLst>
    <p:notesMasterId r:id="rId16"/>
  </p:notesMasterIdLst>
  <p:handoutMasterIdLst>
    <p:handoutMasterId r:id="rId17"/>
  </p:handoutMasterIdLst>
  <p:sldIdLst>
    <p:sldId id="280" r:id="rId2"/>
    <p:sldId id="281" r:id="rId3"/>
    <p:sldId id="266" r:id="rId4"/>
    <p:sldId id="282" r:id="rId5"/>
    <p:sldId id="268" r:id="rId6"/>
    <p:sldId id="272" r:id="rId7"/>
    <p:sldId id="269" r:id="rId8"/>
    <p:sldId id="270" r:id="rId9"/>
    <p:sldId id="271" r:id="rId10"/>
    <p:sldId id="283" r:id="rId11"/>
    <p:sldId id="276" r:id="rId12"/>
    <p:sldId id="277" r:id="rId13"/>
    <p:sldId id="278" r:id="rId14"/>
    <p:sldId id="279" r:id="rId15"/>
  </p:sldIdLst>
  <p:sldSz cx="9144000" cy="6858000" type="screen4x3"/>
  <p:notesSz cx="6807200" cy="9939338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8" autoAdjust="0"/>
    <p:restoredTop sz="94711" autoAdjust="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BBB357-509B-40CE-94C2-F2A75ABFBD25}" type="datetimeFigureOut">
              <a:rPr lang="zh-TW" altLang="en-US" smtClean="0"/>
              <a:t>2024/11/21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39A547-50FB-4951-BA9E-63C27C9FCF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8593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1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1225"/>
            <a:ext cx="544512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201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9" tIns="45779" rIns="91559" bIns="4577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1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0863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9" tIns="45779" rIns="91559" bIns="4577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8B39DED5-92C6-41F6-A3FA-C6AAC1C7098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442014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39DED5-92C6-41F6-A3FA-C6AAC1C7098D}" type="slidenum">
              <a:rPr lang="en-US" altLang="zh-TW" smtClean="0"/>
              <a:pPr/>
              <a:t>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449950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39DED5-92C6-41F6-A3FA-C6AAC1C7098D}" type="slidenum">
              <a:rPr lang="en-US" altLang="zh-TW" smtClean="0"/>
              <a:pPr/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576203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39DED5-92C6-41F6-A3FA-C6AAC1C7098D}" type="slidenum">
              <a:rPr lang="en-US" altLang="zh-TW" smtClean="0"/>
              <a:pPr/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211700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39DED5-92C6-41F6-A3FA-C6AAC1C7098D}" type="slidenum">
              <a:rPr lang="en-US" altLang="zh-TW" smtClean="0"/>
              <a:pPr/>
              <a:t>12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46458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39DED5-92C6-41F6-A3FA-C6AAC1C7098D}" type="slidenum">
              <a:rPr lang="en-US" altLang="zh-TW" smtClean="0"/>
              <a:pPr/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610653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39DED5-92C6-41F6-A3FA-C6AAC1C7098D}" type="slidenum">
              <a:rPr lang="en-US" altLang="zh-TW" smtClean="0"/>
              <a:pPr/>
              <a:t>14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59641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39DED5-92C6-41F6-A3FA-C6AAC1C7098D}" type="slidenum">
              <a:rPr lang="en-US" altLang="zh-TW" smtClean="0"/>
              <a:pPr/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67207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39DED5-92C6-41F6-A3FA-C6AAC1C7098D}" type="slidenum">
              <a:rPr lang="en-US" altLang="zh-TW" smtClean="0"/>
              <a:pPr/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07057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39DED5-92C6-41F6-A3FA-C6AAC1C7098D}" type="slidenum">
              <a:rPr lang="en-US" altLang="zh-TW" smtClean="0"/>
              <a:pPr/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80488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39DED5-92C6-41F6-A3FA-C6AAC1C7098D}" type="slidenum">
              <a:rPr lang="en-US" altLang="zh-TW" smtClean="0"/>
              <a:pPr/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44064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39DED5-92C6-41F6-A3FA-C6AAC1C7098D}" type="slidenum">
              <a:rPr lang="en-US" altLang="zh-TW" smtClean="0"/>
              <a:pPr/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011965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39DED5-92C6-41F6-A3FA-C6AAC1C7098D}" type="slidenum">
              <a:rPr lang="en-US" altLang="zh-TW" smtClean="0"/>
              <a:pPr/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59072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39DED5-92C6-41F6-A3FA-C6AAC1C7098D}" type="slidenum">
              <a:rPr lang="en-US" altLang="zh-TW" smtClean="0"/>
              <a:pPr/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625082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39DED5-92C6-41F6-A3FA-C6AAC1C7098D}" type="slidenum">
              <a:rPr lang="en-US" altLang="zh-TW" smtClean="0"/>
              <a:pPr/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60563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7AB6-56EE-430B-9A26-82D0117BD225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64216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D00D6-62D0-4613-A2C3-81F7BA9FBD38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3778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D00D6-62D0-4613-A2C3-81F7BA9FBD38}" type="slidenum">
              <a:rPr lang="en-US" altLang="zh-TW" smtClean="0"/>
              <a:pPr/>
              <a:t>‹#›</a:t>
            </a:fld>
            <a:endParaRPr lang="en-US" altLang="zh-TW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3673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D00D6-62D0-4613-A2C3-81F7BA9FBD38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01266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D00D6-62D0-4613-A2C3-81F7BA9FBD38}" type="slidenum">
              <a:rPr lang="en-US" altLang="zh-TW" smtClean="0"/>
              <a:pPr/>
              <a:t>‹#›</a:t>
            </a:fld>
            <a:endParaRPr lang="en-US" altLang="zh-TW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95132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D00D6-62D0-4613-A2C3-81F7BA9FBD38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301469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25B92-BBBD-415E-A7D2-D2A3610F5662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26519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337FA-41BB-44C3-A429-503107904540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205622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2D826A-03EB-4019-8AF4-2DEE8DE60CF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485345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>
            <a:normAutofit/>
          </a:bodyPr>
          <a:lstStyle/>
          <a:p>
            <a:pPr lvl="0"/>
            <a:endParaRPr lang="zh-TW" altLang="en-US" noProof="0" smtClean="0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D0CEE1-A2C9-4AD3-BBBD-A4363920B29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311387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標題及圖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表版面配置區 2"/>
          <p:cNvSpPr>
            <a:spLocks noGrp="1"/>
          </p:cNvSpPr>
          <p:nvPr>
            <p:ph type="chart" idx="1"/>
          </p:nvPr>
        </p:nvSpPr>
        <p:spPr>
          <a:xfrm>
            <a:off x="566738" y="1752600"/>
            <a:ext cx="8001000" cy="4267200"/>
          </a:xfrm>
        </p:spPr>
        <p:txBody>
          <a:bodyPr>
            <a:normAutofit/>
          </a:bodyPr>
          <a:lstStyle/>
          <a:p>
            <a:pPr lvl="0"/>
            <a:endParaRPr lang="zh-TW" altLang="en-US" noProof="0" smtClean="0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5808E9-8BE0-4E24-AD40-A381DF2B833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7109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752A6-4C55-4DDA-B00F-A4C7423A61CF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04776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8A030-4D31-4480-8DC3-A7B2968877F6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61895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97A1-1F95-4D6D-95E4-7D78ED419260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3694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236FB-5759-4BAD-945C-56FEA3A393A6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0504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9F66-0676-4588-AAF9-CD1AD6B36DB7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43957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2C198-9F03-4EE3-B48D-1E3DBC66C2E3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5759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CAAE0-D459-4D7A-BA79-2B79FA10C0DE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2476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9A69F-F5A2-439F-B49B-B354532C53C4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33436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5DD00D6-62D0-4613-A2C3-81F7BA9FBD38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85676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5" r:id="rId1"/>
    <p:sldLayoutId id="2147484076" r:id="rId2"/>
    <p:sldLayoutId id="2147484077" r:id="rId3"/>
    <p:sldLayoutId id="2147484078" r:id="rId4"/>
    <p:sldLayoutId id="2147484079" r:id="rId5"/>
    <p:sldLayoutId id="2147484080" r:id="rId6"/>
    <p:sldLayoutId id="2147484081" r:id="rId7"/>
    <p:sldLayoutId id="2147484082" r:id="rId8"/>
    <p:sldLayoutId id="2147484083" r:id="rId9"/>
    <p:sldLayoutId id="2147484084" r:id="rId10"/>
    <p:sldLayoutId id="2147484085" r:id="rId11"/>
    <p:sldLayoutId id="2147484086" r:id="rId12"/>
    <p:sldLayoutId id="2147484087" r:id="rId13"/>
    <p:sldLayoutId id="2147484088" r:id="rId14"/>
    <p:sldLayoutId id="2147484089" r:id="rId15"/>
    <p:sldLayoutId id="2147484090" r:id="rId16"/>
    <p:sldLayoutId id="2147484091" r:id="rId17"/>
    <p:sldLayoutId id="2147484092" r:id="rId18"/>
    <p:sldLayoutId id="2147484093" r:id="rId19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.gif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Excel_97-2003____1.xls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evertopf@ms27.hinet.net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1310601"/>
            <a:ext cx="7772400" cy="1829761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18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18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1800" dirty="0" smtClean="0">
                <a:latin typeface="Dotum" pitchFamily="34" charset="-127"/>
                <a:ea typeface="Dotum" pitchFamily="34" charset="-127"/>
              </a:rPr>
              <a:t>Stock Code</a:t>
            </a:r>
            <a:r>
              <a:rPr lang="zh-TW" altLang="en-US" sz="1800" dirty="0" smtClean="0">
                <a:latin typeface="Dotum" pitchFamily="34" charset="-127"/>
                <a:ea typeface="Dotum" pitchFamily="34" charset="-127"/>
              </a:rPr>
              <a:t>：</a:t>
            </a:r>
            <a:r>
              <a:rPr lang="en-US" altLang="zh-TW" sz="1800" dirty="0" smtClean="0">
                <a:latin typeface="Dotum" pitchFamily="34" charset="-127"/>
                <a:ea typeface="Dotum" pitchFamily="34" charset="-127"/>
              </a:rPr>
              <a:t>1616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2636838"/>
            <a:ext cx="8351837" cy="3529012"/>
          </a:xfrm>
        </p:spPr>
        <p:txBody>
          <a:bodyPr/>
          <a:lstStyle/>
          <a:p>
            <a:pPr marR="0" algn="ctr" eaLnBrk="1" hangingPunct="1"/>
            <a:endParaRPr lang="en-US" altLang="zh-TW" sz="4400" dirty="0" smtClean="0">
              <a:latin typeface="Dotum" pitchFamily="34" charset="-127"/>
              <a:ea typeface="Dotum" pitchFamily="34" charset="-127"/>
            </a:endParaRPr>
          </a:p>
          <a:p>
            <a:pPr marR="0" algn="ctr" eaLnBrk="1" hangingPunct="1"/>
            <a:r>
              <a:rPr lang="en-US" altLang="zh-TW" sz="4400" dirty="0" err="1" smtClean="0">
                <a:latin typeface="Dotum" pitchFamily="34" charset="-127"/>
                <a:ea typeface="Dotum" pitchFamily="34" charset="-127"/>
              </a:rPr>
              <a:t>Evertop</a:t>
            </a:r>
            <a:r>
              <a:rPr lang="en-US" altLang="zh-TW" sz="4400" dirty="0" smtClean="0">
                <a:latin typeface="Dotum" pitchFamily="34" charset="-127"/>
                <a:ea typeface="Dotum" pitchFamily="34" charset="-127"/>
              </a:rPr>
              <a:t> Wire Cable Corporation for 2024 Investor</a:t>
            </a:r>
            <a:r>
              <a:rPr lang="zh-TW" altLang="en-US" sz="4400" dirty="0" smtClean="0">
                <a:latin typeface="Dotum" pitchFamily="34" charset="-127"/>
                <a:ea typeface="Dotum" pitchFamily="34" charset="-127"/>
              </a:rPr>
              <a:t> </a:t>
            </a:r>
            <a:r>
              <a:rPr lang="en-US" altLang="zh-TW" sz="4400" dirty="0" smtClean="0">
                <a:latin typeface="Dotum" pitchFamily="34" charset="-127"/>
                <a:ea typeface="Dotum" pitchFamily="34" charset="-127"/>
              </a:rPr>
              <a:t>Conference</a:t>
            </a:r>
          </a:p>
          <a:p>
            <a:pPr marR="0" algn="ctr" eaLnBrk="1" hangingPunct="1"/>
            <a:endParaRPr lang="en-US" altLang="zh-TW" sz="2600" dirty="0" smtClean="0">
              <a:latin typeface="Dotum" pitchFamily="34" charset="-127"/>
              <a:ea typeface="Dotum" pitchFamily="34" charset="-127"/>
            </a:endParaRPr>
          </a:p>
          <a:p>
            <a:pPr marR="0" algn="ctr" eaLnBrk="1" hangingPunct="1"/>
            <a:endParaRPr lang="en-US" altLang="zh-TW" sz="2600" dirty="0" smtClean="0">
              <a:latin typeface="Dotum" pitchFamily="34" charset="-127"/>
              <a:ea typeface="Dotum" pitchFamily="34" charset="-127"/>
            </a:endParaRPr>
          </a:p>
          <a:p>
            <a:pPr marR="0" algn="ctr" eaLnBrk="1" hangingPunct="1"/>
            <a:endParaRPr lang="en-US" altLang="zh-TW" sz="2000" dirty="0" smtClean="0">
              <a:latin typeface="Dotum" pitchFamily="34" charset="-127"/>
              <a:ea typeface="Dotum" pitchFamily="34" charset="-127"/>
            </a:endParaRPr>
          </a:p>
          <a:p>
            <a:pPr marR="0" algn="ctr" eaLnBrk="1" hangingPunct="1"/>
            <a:endPara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9220" name="Picture 4" descr="logo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20713"/>
            <a:ext cx="4537075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 altLang="zh-TW" sz="170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170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170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1700" smtClean="0">
                <a:latin typeface="Dotum" pitchFamily="34" charset="-127"/>
                <a:ea typeface="Dotum" pitchFamily="34" charset="-127"/>
              </a:rPr>
              <a:t>Stock Code</a:t>
            </a:r>
            <a:r>
              <a:rPr lang="zh-TW" altLang="en-US" sz="1700" smtClean="0">
                <a:latin typeface="Dotum" pitchFamily="34" charset="-127"/>
                <a:ea typeface="Dotum" pitchFamily="34" charset="-127"/>
              </a:rPr>
              <a:t>：</a:t>
            </a:r>
            <a:r>
              <a:rPr lang="en-US" altLang="zh-TW" sz="1700" smtClean="0">
                <a:latin typeface="Dotum" pitchFamily="34" charset="-127"/>
                <a:ea typeface="Dotum" pitchFamily="34" charset="-127"/>
              </a:rPr>
              <a:t>1616</a:t>
            </a:r>
          </a:p>
        </p:txBody>
      </p:sp>
      <p:graphicFrame>
        <p:nvGraphicFramePr>
          <p:cNvPr id="11" name="Group 5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936528278"/>
              </p:ext>
            </p:extLst>
          </p:nvPr>
        </p:nvGraphicFramePr>
        <p:xfrm>
          <a:off x="293688" y="2319338"/>
          <a:ext cx="8382000" cy="4460877"/>
        </p:xfrm>
        <a:graphic>
          <a:graphicData uri="http://schemas.openxmlformats.org/drawingml/2006/table">
            <a:tbl>
              <a:tblPr/>
              <a:tblGrid>
                <a:gridCol w="2701638"/>
                <a:gridCol w="1524000"/>
                <a:gridCol w="762000"/>
                <a:gridCol w="1593273"/>
                <a:gridCol w="676919"/>
                <a:gridCol w="1124170"/>
              </a:tblGrid>
              <a:tr h="350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otum" pitchFamily="34" charset="-127"/>
                          <a:ea typeface="Dotum" pitchFamily="34" charset="-127"/>
                          <a:cs typeface="Times New Roman" panose="02020603050405020304" pitchFamily="18" charset="0"/>
                        </a:rPr>
                        <a:t>ITEM</a:t>
                      </a:r>
                    </a:p>
                  </a:txBody>
                  <a:tcPr marL="91437" marR="91437"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A2FC"/>
                    </a:solidFill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2024Q3</a:t>
                      </a:r>
                    </a:p>
                  </a:txBody>
                  <a:tcPr marL="91437" marR="91437"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A2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2023Q3</a:t>
                      </a:r>
                    </a:p>
                  </a:txBody>
                  <a:tcPr marL="91437" marR="91437"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A2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otum" pitchFamily="34" charset="-127"/>
                          <a:ea typeface="Dotum" pitchFamily="34" charset="-127"/>
                          <a:cs typeface="Times New Roman" panose="02020603050405020304" pitchFamily="18" charset="0"/>
                        </a:rPr>
                        <a:t>Growth%</a:t>
                      </a:r>
                    </a:p>
                  </a:txBody>
                  <a:tcPr marL="91437" marR="91437"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A2FC"/>
                    </a:solidFill>
                  </a:tcPr>
                </a:tc>
              </a:tr>
              <a:tr h="350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otum" pitchFamily="34" charset="-127"/>
                          <a:ea typeface="Dotum" pitchFamily="34" charset="-127"/>
                          <a:cs typeface="Times New Roman" panose="02020603050405020304" pitchFamily="18" charset="0"/>
                        </a:rPr>
                        <a:t>Net Sales</a:t>
                      </a:r>
                    </a:p>
                  </a:txBody>
                  <a:tcPr marL="91437" marR="91437"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3,339,716</a:t>
                      </a:r>
                    </a:p>
                  </a:txBody>
                  <a:tcPr marL="91437" marR="91437"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100%</a:t>
                      </a:r>
                    </a:p>
                  </a:txBody>
                  <a:tcPr marL="9523" marR="9523" marT="952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2,900,835</a:t>
                      </a:r>
                    </a:p>
                  </a:txBody>
                  <a:tcPr marL="91437" marR="91437"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100%</a:t>
                      </a:r>
                    </a:p>
                  </a:txBody>
                  <a:tcPr marL="9523" marR="9523" marT="952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15.13%</a:t>
                      </a:r>
                    </a:p>
                  </a:txBody>
                  <a:tcPr marL="9523" marR="9523" marT="9527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otum" pitchFamily="34" charset="-127"/>
                          <a:ea typeface="Dotum" pitchFamily="34" charset="-127"/>
                          <a:cs typeface="Times New Roman" panose="02020603050405020304" pitchFamily="18" charset="0"/>
                        </a:rPr>
                        <a:t>Operating Cost</a:t>
                      </a:r>
                    </a:p>
                  </a:txBody>
                  <a:tcPr marL="91437" marR="91437"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3,028,411</a:t>
                      </a:r>
                      <a:endParaRPr kumimoji="1" lang="zh-TW" altLang="zh-TW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91%</a:t>
                      </a:r>
                    </a:p>
                  </a:txBody>
                  <a:tcPr marL="9523" marR="9523" marT="952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2,585,444</a:t>
                      </a:r>
                      <a:endParaRPr kumimoji="1" lang="zh-TW" altLang="zh-TW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89%</a:t>
                      </a:r>
                    </a:p>
                  </a:txBody>
                  <a:tcPr marL="9523" marR="9523" marT="952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17.13%</a:t>
                      </a:r>
                    </a:p>
                  </a:txBody>
                  <a:tcPr marL="9523" marR="9523" marT="9527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otum" pitchFamily="34" charset="-127"/>
                          <a:ea typeface="Dotum" pitchFamily="34" charset="-127"/>
                          <a:cs typeface="Times New Roman" panose="02020603050405020304" pitchFamily="18" charset="0"/>
                        </a:rPr>
                        <a:t>Gross Profit</a:t>
                      </a:r>
                    </a:p>
                  </a:txBody>
                  <a:tcPr marL="91437" marR="91437"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311,305</a:t>
                      </a:r>
                    </a:p>
                  </a:txBody>
                  <a:tcPr marL="91437" marR="91437"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9%</a:t>
                      </a:r>
                    </a:p>
                  </a:txBody>
                  <a:tcPr marL="9523" marR="9523" marT="952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315,391</a:t>
                      </a:r>
                    </a:p>
                  </a:txBody>
                  <a:tcPr marL="91437" marR="91437"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11%</a:t>
                      </a:r>
                    </a:p>
                  </a:txBody>
                  <a:tcPr marL="9523" marR="9523" marT="952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(1.30)%</a:t>
                      </a:r>
                    </a:p>
                  </a:txBody>
                  <a:tcPr marL="9523" marR="9523" marT="9527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otum" pitchFamily="34" charset="-127"/>
                          <a:ea typeface="Dotum" pitchFamily="34" charset="-127"/>
                          <a:cs typeface="Times New Roman" panose="02020603050405020304" pitchFamily="18" charset="0"/>
                        </a:rPr>
                        <a:t>Operating Expenses</a:t>
                      </a:r>
                    </a:p>
                  </a:txBody>
                  <a:tcPr marL="91437" marR="91437"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161,025</a:t>
                      </a:r>
                    </a:p>
                  </a:txBody>
                  <a:tcPr marL="91437" marR="91437"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5%</a:t>
                      </a:r>
                    </a:p>
                  </a:txBody>
                  <a:tcPr marL="9523" marR="9523" marT="952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110,164</a:t>
                      </a:r>
                    </a:p>
                  </a:txBody>
                  <a:tcPr marL="91437" marR="91437"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5%</a:t>
                      </a:r>
                    </a:p>
                  </a:txBody>
                  <a:tcPr marL="9523" marR="9523" marT="952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46.17%</a:t>
                      </a:r>
                    </a:p>
                  </a:txBody>
                  <a:tcPr marL="9523" marR="9523" marT="9527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otum" pitchFamily="34" charset="-127"/>
                          <a:ea typeface="Dotum" pitchFamily="34" charset="-127"/>
                          <a:cs typeface="Times New Roman" panose="02020603050405020304" pitchFamily="18" charset="0"/>
                        </a:rPr>
                        <a:t>Net Profit</a:t>
                      </a:r>
                    </a:p>
                  </a:txBody>
                  <a:tcPr marL="91437" marR="91437"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150,280</a:t>
                      </a:r>
                    </a:p>
                  </a:txBody>
                  <a:tcPr marL="91437" marR="91437"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4%</a:t>
                      </a:r>
                    </a:p>
                  </a:txBody>
                  <a:tcPr marL="9523" marR="9523" marT="952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205,227</a:t>
                      </a:r>
                    </a:p>
                  </a:txBody>
                  <a:tcPr marL="91437" marR="91437"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6%</a:t>
                      </a:r>
                    </a:p>
                  </a:txBody>
                  <a:tcPr marL="9523" marR="9523" marT="952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(26.77)%</a:t>
                      </a:r>
                    </a:p>
                  </a:txBody>
                  <a:tcPr marL="9523" marR="9523" marT="9527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7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otum" pitchFamily="34" charset="-127"/>
                          <a:ea typeface="Dotum" pitchFamily="34" charset="-127"/>
                          <a:cs typeface="Times New Roman" panose="02020603050405020304" pitchFamily="18" charset="0"/>
                        </a:rPr>
                        <a:t>Non-Operation Income and Expenses</a:t>
                      </a:r>
                    </a:p>
                  </a:txBody>
                  <a:tcPr marL="91437" marR="91437"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(11,197)</a:t>
                      </a:r>
                    </a:p>
                  </a:txBody>
                  <a:tcPr marL="91437" marR="91437"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-%</a:t>
                      </a:r>
                    </a:p>
                  </a:txBody>
                  <a:tcPr marL="9523" marR="9523" marT="952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(33,556)</a:t>
                      </a:r>
                    </a:p>
                  </a:txBody>
                  <a:tcPr marL="91437" marR="91437"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(1)%</a:t>
                      </a:r>
                    </a:p>
                  </a:txBody>
                  <a:tcPr marL="9523" marR="9523" marT="952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(66.63)%</a:t>
                      </a:r>
                    </a:p>
                  </a:txBody>
                  <a:tcPr marL="9523" marR="9523" marT="9527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7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otum" pitchFamily="34" charset="-127"/>
                          <a:ea typeface="Dotum" pitchFamily="34" charset="-127"/>
                          <a:cs typeface="Times New Roman" panose="02020603050405020304" pitchFamily="18" charset="0"/>
                        </a:rPr>
                        <a:t>Profit (Loss) Before Income Tax</a:t>
                      </a:r>
                    </a:p>
                  </a:txBody>
                  <a:tcPr marL="91445" marR="91445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139,083</a:t>
                      </a:r>
                    </a:p>
                  </a:txBody>
                  <a:tcPr marL="91437" marR="91437"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4%</a:t>
                      </a:r>
                    </a:p>
                  </a:txBody>
                  <a:tcPr marL="9523" marR="9523" marT="952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171,671</a:t>
                      </a:r>
                    </a:p>
                  </a:txBody>
                  <a:tcPr marL="91437" marR="91437"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5%</a:t>
                      </a:r>
                    </a:p>
                  </a:txBody>
                  <a:tcPr marL="9523" marR="9523" marT="952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(18.98)%</a:t>
                      </a:r>
                    </a:p>
                  </a:txBody>
                  <a:tcPr marL="9523" marR="9523" marT="9527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otum" pitchFamily="34" charset="-127"/>
                          <a:ea typeface="Dotum" pitchFamily="34" charset="-127"/>
                          <a:cs typeface="Times New Roman" panose="02020603050405020304" pitchFamily="18" charset="0"/>
                        </a:rPr>
                        <a:t>Income Tax Expenses</a:t>
                      </a:r>
                    </a:p>
                  </a:txBody>
                  <a:tcPr marL="91445" marR="91445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43,865</a:t>
                      </a:r>
                    </a:p>
                  </a:txBody>
                  <a:tcPr marL="91437" marR="91437"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1%</a:t>
                      </a:r>
                    </a:p>
                  </a:txBody>
                  <a:tcPr marL="9523" marR="9523" marT="952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57,028</a:t>
                      </a:r>
                    </a:p>
                  </a:txBody>
                  <a:tcPr marL="91437" marR="91437"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2%</a:t>
                      </a:r>
                    </a:p>
                  </a:txBody>
                  <a:tcPr marL="9523" marR="9523" marT="952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(23.08)%</a:t>
                      </a:r>
                    </a:p>
                  </a:txBody>
                  <a:tcPr marL="9523" marR="9523" marT="9527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29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otum" pitchFamily="34" charset="-127"/>
                          <a:ea typeface="Dotum" pitchFamily="34" charset="-127"/>
                          <a:cs typeface="Times New Roman" panose="02020603050405020304" pitchFamily="18" charset="0"/>
                        </a:rPr>
                        <a:t>Profit (Loss) After Tax</a:t>
                      </a:r>
                    </a:p>
                  </a:txBody>
                  <a:tcPr marL="91445" marR="91445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95,218</a:t>
                      </a:r>
                    </a:p>
                  </a:txBody>
                  <a:tcPr marL="91437" marR="91437"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3%</a:t>
                      </a:r>
                    </a:p>
                  </a:txBody>
                  <a:tcPr marL="9523" marR="9523" marT="952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114,643</a:t>
                      </a:r>
                    </a:p>
                  </a:txBody>
                  <a:tcPr marL="91437" marR="91437"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3%</a:t>
                      </a:r>
                    </a:p>
                  </a:txBody>
                  <a:tcPr marL="9523" marR="9523" marT="952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(16.94)%</a:t>
                      </a:r>
                    </a:p>
                  </a:txBody>
                  <a:tcPr marL="9523" marR="9523" marT="9527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otum" pitchFamily="34" charset="-127"/>
                          <a:ea typeface="Dotum" pitchFamily="34" charset="-127"/>
                          <a:cs typeface="Times New Roman" panose="02020603050405020304" pitchFamily="18" charset="0"/>
                        </a:rPr>
                        <a:t>EPS</a:t>
                      </a:r>
                    </a:p>
                  </a:txBody>
                  <a:tcPr marL="91437" marR="91437"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0.50</a:t>
                      </a:r>
                    </a:p>
                  </a:txBody>
                  <a:tcPr marL="91437" marR="91437"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zh-TW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0.60</a:t>
                      </a:r>
                    </a:p>
                  </a:txBody>
                  <a:tcPr marL="91437" marR="91437" marT="45719" marB="4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zh-TW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TW" altLang="zh-TW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3" marR="9523" marT="9527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51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84313"/>
            <a:ext cx="8891588" cy="865187"/>
          </a:xfrm>
        </p:spPr>
        <p:txBody>
          <a:bodyPr/>
          <a:lstStyle/>
          <a:p>
            <a:pPr marL="762000" indent="-762000" eaLnBrk="1" hangingPunct="1">
              <a:buFont typeface="Wingdings" panose="05000000000000000000" pitchFamily="2" charset="2"/>
              <a:buNone/>
            </a:pPr>
            <a:r>
              <a:rPr lang="en-US" altLang="zh-TW" dirty="0" smtClean="0">
                <a:solidFill>
                  <a:schemeClr val="accent2"/>
                </a:solidFill>
                <a:latin typeface="Dotum" pitchFamily="34" charset="-127"/>
                <a:ea typeface="Dotum" pitchFamily="34" charset="-127"/>
              </a:rPr>
              <a:t>B. Financial Highlights</a:t>
            </a:r>
            <a:r>
              <a:rPr lang="en-US" altLang="zh-TW" dirty="0" smtClean="0">
                <a:latin typeface="Dotum" pitchFamily="34" charset="-127"/>
                <a:ea typeface="Dotum" pitchFamily="34" charset="-127"/>
              </a:rPr>
              <a:t> </a:t>
            </a:r>
            <a:r>
              <a:rPr lang="en-US" altLang="zh-TW" sz="1800" dirty="0" smtClean="0">
                <a:latin typeface="Dotum" pitchFamily="34" charset="-127"/>
                <a:ea typeface="Dotum" pitchFamily="34" charset="-127"/>
              </a:rPr>
              <a:t>(CONSOLIDATED STATEMENTS O</a:t>
            </a:r>
            <a:r>
              <a:rPr lang="en-US" altLang="zh-TW" sz="1800" dirty="0" smtClean="0">
                <a:latin typeface="Dotum" pitchFamily="34" charset="-127"/>
              </a:rPr>
              <a:t>F</a:t>
            </a:r>
            <a:r>
              <a:rPr lang="en-US" altLang="zh-TW" sz="1800" dirty="0" smtClean="0">
                <a:latin typeface="Dotum" pitchFamily="34" charset="-127"/>
                <a:ea typeface="Dotum" pitchFamily="34" charset="-127"/>
              </a:rPr>
              <a:t> INCOME : 2024</a:t>
            </a:r>
            <a:r>
              <a:rPr lang="en-US" altLang="zh-TW" sz="1800" dirty="0" smtClean="0">
                <a:latin typeface="Dotum" pitchFamily="34" charset="-127"/>
              </a:rPr>
              <a:t>Q3</a:t>
            </a:r>
            <a:r>
              <a:rPr lang="en-US" altLang="zh-TW" sz="1800" dirty="0" smtClean="0">
                <a:latin typeface="Dotum" pitchFamily="34" charset="-127"/>
                <a:ea typeface="Dotum" pitchFamily="34" charset="-127"/>
              </a:rPr>
              <a:t>&amp;2023</a:t>
            </a:r>
            <a:r>
              <a:rPr lang="en-US" altLang="zh-TW" sz="1800" dirty="0" smtClean="0">
                <a:latin typeface="Dotum" pitchFamily="34" charset="-127"/>
              </a:rPr>
              <a:t>Q3</a:t>
            </a:r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</a:t>
            </a:r>
            <a:r>
              <a:rPr lang="en-US" altLang="zh-TW" sz="1600" dirty="0" smtClean="0">
                <a:latin typeface="Dotum" pitchFamily="34" charset="-127"/>
                <a:ea typeface="Dotum" pitchFamily="34" charset="-127"/>
              </a:rPr>
              <a:t>Unit :Thousand of NTD</a:t>
            </a:r>
          </a:p>
        </p:txBody>
      </p:sp>
      <p:pic>
        <p:nvPicPr>
          <p:cNvPr id="18518" name="Picture 4" descr="logo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20713"/>
            <a:ext cx="4537075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 altLang="zh-TW" sz="170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170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170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1700" smtClean="0">
                <a:latin typeface="Dotum" pitchFamily="34" charset="-127"/>
                <a:ea typeface="Dotum" pitchFamily="34" charset="-127"/>
              </a:rPr>
              <a:t>Stock Code</a:t>
            </a:r>
            <a:r>
              <a:rPr lang="zh-TW" altLang="en-US" sz="1700" smtClean="0">
                <a:latin typeface="Dotum" pitchFamily="34" charset="-127"/>
                <a:ea typeface="Dotum" pitchFamily="34" charset="-127"/>
              </a:rPr>
              <a:t>：</a:t>
            </a:r>
            <a:r>
              <a:rPr lang="en-US" altLang="zh-TW" sz="1700" smtClean="0">
                <a:latin typeface="Dotum" pitchFamily="34" charset="-127"/>
                <a:ea typeface="Dotum" pitchFamily="34" charset="-127"/>
              </a:rPr>
              <a:t>1616</a:t>
            </a:r>
          </a:p>
        </p:txBody>
      </p:sp>
      <p:graphicFrame>
        <p:nvGraphicFramePr>
          <p:cNvPr id="19459" name="Object 6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222729974"/>
              </p:ext>
            </p:extLst>
          </p:nvPr>
        </p:nvGraphicFramePr>
        <p:xfrm>
          <a:off x="309563" y="1812925"/>
          <a:ext cx="8264525" cy="504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6" name="工作表" r:id="rId5" imgW="8389594" imgH="5120609" progId="Excel.Sheet.8">
                  <p:embed/>
                </p:oleObj>
              </mc:Choice>
              <mc:Fallback>
                <p:oleObj name="工作表" r:id="rId5" imgW="8389594" imgH="5120609" progId="Excel.Sheet.8">
                  <p:embed/>
                  <p:pic>
                    <p:nvPicPr>
                      <p:cNvPr id="0" name="Object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563" y="1812925"/>
                        <a:ext cx="8264525" cy="504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504950"/>
            <a:ext cx="8820150" cy="4391025"/>
          </a:xfrm>
        </p:spPr>
        <p:txBody>
          <a:bodyPr/>
          <a:lstStyle/>
          <a:p>
            <a:pPr marL="762000" indent="-762000" eaLnBrk="1" hangingPunct="1">
              <a:buFont typeface="Wingdings" panose="05000000000000000000" pitchFamily="2" charset="2"/>
              <a:buNone/>
            </a:pPr>
            <a:r>
              <a:rPr lang="en-US" altLang="zh-TW" smtClean="0">
                <a:solidFill>
                  <a:schemeClr val="accent2"/>
                </a:solidFill>
                <a:latin typeface="Dotum" pitchFamily="34" charset="-127"/>
                <a:ea typeface="Dotum" pitchFamily="34" charset="-127"/>
              </a:rPr>
              <a:t>B. Financial Highlights               </a:t>
            </a:r>
            <a:r>
              <a:rPr lang="en-US" altLang="zh-TW" sz="2000" smtClean="0">
                <a:latin typeface="Dotum" pitchFamily="34" charset="-127"/>
                <a:ea typeface="Dotum" pitchFamily="34" charset="-127"/>
              </a:rPr>
              <a:t>Unit :Thousand of NTD</a:t>
            </a:r>
            <a:endParaRPr lang="en-US" altLang="zh-TW" sz="240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62000" indent="-762000" eaLnBrk="1" hangingPunct="1">
              <a:buFont typeface="Wingdings" panose="05000000000000000000" pitchFamily="2" charset="2"/>
              <a:buNone/>
            </a:pPr>
            <a:endParaRPr lang="en-US" altLang="zh-TW" sz="260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9461" name="Picture 5" descr="logo2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20713"/>
            <a:ext cx="4537075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 altLang="zh-TW" sz="170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170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170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1700" smtClean="0">
                <a:latin typeface="Dotum" pitchFamily="34" charset="-127"/>
                <a:ea typeface="Dotum" pitchFamily="34" charset="-127"/>
              </a:rPr>
              <a:t>Stock Code</a:t>
            </a:r>
            <a:r>
              <a:rPr lang="zh-TW" altLang="en-US" sz="1700" smtClean="0">
                <a:latin typeface="Dotum" pitchFamily="34" charset="-127"/>
                <a:ea typeface="Dotum" pitchFamily="34" charset="-127"/>
              </a:rPr>
              <a:t>：</a:t>
            </a:r>
            <a:r>
              <a:rPr lang="en-US" altLang="zh-TW" sz="1700" smtClean="0">
                <a:latin typeface="Dotum" pitchFamily="34" charset="-127"/>
                <a:ea typeface="Dotum" pitchFamily="34" charset="-127"/>
              </a:rPr>
              <a:t>1616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62000" indent="-7620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altLang="zh-TW" dirty="0" smtClean="0">
              <a:solidFill>
                <a:schemeClr val="accent2"/>
              </a:solidFill>
              <a:latin typeface="Dotum" pitchFamily="34" charset="-127"/>
              <a:ea typeface="Dotum" pitchFamily="34" charset="-127"/>
            </a:endParaRPr>
          </a:p>
          <a:p>
            <a:pPr marL="762000" indent="-7620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altLang="zh-TW" dirty="0">
              <a:solidFill>
                <a:schemeClr val="accent2"/>
              </a:solidFill>
              <a:latin typeface="Dotum" pitchFamily="34" charset="-127"/>
              <a:ea typeface="Dotum" pitchFamily="34" charset="-127"/>
            </a:endParaRPr>
          </a:p>
          <a:p>
            <a:pPr marL="762000" indent="-7620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altLang="zh-TW" dirty="0" smtClean="0">
              <a:solidFill>
                <a:schemeClr val="accent2"/>
              </a:solidFill>
              <a:latin typeface="Dotum" pitchFamily="34" charset="-127"/>
              <a:ea typeface="Dotum" pitchFamily="34" charset="-127"/>
            </a:endParaRPr>
          </a:p>
          <a:p>
            <a:pPr marL="762000" indent="-7620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zh-TW" dirty="0" smtClean="0">
                <a:solidFill>
                  <a:schemeClr val="accent2"/>
                </a:solidFill>
                <a:latin typeface="Dotum" pitchFamily="34" charset="-127"/>
                <a:ea typeface="Dotum" pitchFamily="34" charset="-127"/>
              </a:rPr>
              <a:t>C.</a:t>
            </a:r>
            <a:r>
              <a:rPr lang="en-US" altLang="zh-TW" dirty="0" smtClean="0">
                <a:solidFill>
                  <a:schemeClr val="accent2"/>
                </a:solidFill>
                <a:latin typeface="Dotum" pitchFamily="34" charset="-127"/>
              </a:rPr>
              <a:t> </a:t>
            </a:r>
            <a:r>
              <a:rPr lang="en-US" altLang="zh-TW" dirty="0" smtClean="0">
                <a:solidFill>
                  <a:schemeClr val="accent2"/>
                </a:solidFill>
                <a:latin typeface="Dotum" pitchFamily="34" charset="-127"/>
                <a:ea typeface="Dotum" pitchFamily="34" charset="-127"/>
              </a:rPr>
              <a:t>Future Outlook 2025</a:t>
            </a:r>
            <a:endParaRPr lang="en-US" altLang="zh-TW" dirty="0" smtClean="0">
              <a:latin typeface="Dotum" pitchFamily="34" charset="-127"/>
              <a:ea typeface="Dotum" pitchFamily="34" charset="-127"/>
            </a:endParaRPr>
          </a:p>
          <a:p>
            <a:pPr marL="762000" indent="-7620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altLang="zh-TW" sz="1800" dirty="0" smtClean="0">
                <a:latin typeface="Dotum" pitchFamily="34" charset="-127"/>
                <a:ea typeface="Dotum" pitchFamily="34" charset="-127"/>
              </a:rPr>
              <a:t>Continue to research and develop a number of special specification cable products, develop product specialization to separate the market, increase the sales proportion of high value-added products, and improve profitability.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altLang="zh-TW" sz="1800" dirty="0" smtClean="0">
              <a:latin typeface="Dotum" pitchFamily="34" charset="-127"/>
              <a:ea typeface="Dotum" pitchFamily="34" charset="-127"/>
            </a:endParaRPr>
          </a:p>
          <a:p>
            <a:pPr marL="762000" indent="-7620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zh-TW" dirty="0" smtClean="0"/>
              <a:t> </a:t>
            </a:r>
            <a:endParaRPr lang="en-US" altLang="zh-TW" sz="1900" dirty="0" smtClean="0">
              <a:latin typeface="標楷體" pitchFamily="65" charset="-120"/>
              <a:ea typeface="標楷體" pitchFamily="65" charset="-120"/>
            </a:endParaRPr>
          </a:p>
          <a:p>
            <a:pPr marL="762000" indent="-7620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altLang="zh-TW" sz="1900" dirty="0" smtClean="0">
              <a:latin typeface="標楷體" pitchFamily="65" charset="-120"/>
              <a:ea typeface="標楷體" pitchFamily="65" charset="-120"/>
            </a:endParaRPr>
          </a:p>
          <a:p>
            <a:pPr marL="762000" indent="-7620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altLang="zh-TW" dirty="0" smtClean="0"/>
          </a:p>
        </p:txBody>
      </p:sp>
      <p:pic>
        <p:nvPicPr>
          <p:cNvPr id="20484" name="Picture 4" descr="logo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20713"/>
            <a:ext cx="4537075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 altLang="zh-TW" sz="170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170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170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1700" smtClean="0">
                <a:latin typeface="Dotum" pitchFamily="34" charset="-127"/>
                <a:ea typeface="Dotum" pitchFamily="34" charset="-127"/>
              </a:rPr>
              <a:t>Stock Code</a:t>
            </a:r>
            <a:r>
              <a:rPr lang="zh-TW" altLang="en-US" sz="1700" smtClean="0">
                <a:latin typeface="Dotum" pitchFamily="34" charset="-127"/>
                <a:ea typeface="Dotum" pitchFamily="34" charset="-127"/>
              </a:rPr>
              <a:t>：</a:t>
            </a:r>
            <a:r>
              <a:rPr lang="en-US" altLang="zh-TW" sz="1700" smtClean="0">
                <a:latin typeface="Dotum" pitchFamily="34" charset="-127"/>
                <a:ea typeface="Dotum" pitchFamily="34" charset="-127"/>
              </a:rPr>
              <a:t>1616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62000" indent="-762000" eaLnBrk="1" hangingPunct="1">
              <a:buFont typeface="Wingdings" panose="05000000000000000000" pitchFamily="2" charset="2"/>
              <a:buNone/>
            </a:pPr>
            <a:r>
              <a:rPr lang="en-US" altLang="zh-TW" smtClean="0">
                <a:solidFill>
                  <a:schemeClr val="accent2"/>
                </a:solidFill>
                <a:latin typeface="Dotum" pitchFamily="34" charset="-127"/>
                <a:ea typeface="Dotum" pitchFamily="34" charset="-127"/>
              </a:rPr>
              <a:t>D.</a:t>
            </a:r>
            <a:r>
              <a:rPr lang="en-US" altLang="zh-TW" smtClean="0">
                <a:solidFill>
                  <a:schemeClr val="accent2"/>
                </a:solidFill>
                <a:latin typeface="Dotum" pitchFamily="34" charset="-127"/>
              </a:rPr>
              <a:t>IR Contact</a:t>
            </a:r>
            <a:endParaRPr lang="en-US" altLang="zh-TW" smtClean="0">
              <a:latin typeface="Dotum" pitchFamily="34" charset="-127"/>
            </a:endParaRPr>
          </a:p>
          <a:p>
            <a:pPr marL="762000" indent="-762000" eaLnBrk="1" hangingPunct="1">
              <a:buFont typeface="Wingdings" panose="05000000000000000000" pitchFamily="2" charset="2"/>
              <a:buNone/>
            </a:pPr>
            <a:endParaRPr lang="en-US" altLang="zh-TW" sz="200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62000" indent="-762000" eaLnBrk="1" hangingPunct="1">
              <a:buFont typeface="Wingdings" panose="05000000000000000000" pitchFamily="2" charset="2"/>
              <a:buChar char="Ø"/>
            </a:pPr>
            <a:r>
              <a:rPr lang="en-US" altLang="zh-TW" sz="2000" smtClean="0">
                <a:latin typeface="Dotum" pitchFamily="34" charset="-127"/>
                <a:ea typeface="Dotum" pitchFamily="34" charset="-127"/>
              </a:rPr>
              <a:t>Spokesman </a:t>
            </a:r>
            <a:r>
              <a:rPr lang="zh-TW" altLang="en-US" sz="2000" smtClean="0">
                <a:latin typeface="Dotum" pitchFamily="34" charset="-127"/>
                <a:ea typeface="Dotum" pitchFamily="34" charset="-127"/>
              </a:rPr>
              <a:t>：</a:t>
            </a:r>
            <a:r>
              <a:rPr lang="en-US" altLang="zh-TW" sz="2000" smtClean="0">
                <a:latin typeface="Dotum" pitchFamily="34" charset="-127"/>
                <a:ea typeface="Dotum" pitchFamily="34" charset="-127"/>
              </a:rPr>
              <a:t>Mandy Tsou</a:t>
            </a:r>
          </a:p>
          <a:p>
            <a:pPr marL="762000" indent="-762000" eaLnBrk="1" hangingPunct="1">
              <a:buFont typeface="Wingdings" panose="05000000000000000000" pitchFamily="2" charset="2"/>
              <a:buChar char="Ø"/>
            </a:pPr>
            <a:r>
              <a:rPr lang="en-US" altLang="zh-TW" sz="2000" smtClean="0">
                <a:latin typeface="Dotum" pitchFamily="34" charset="-127"/>
                <a:ea typeface="Dotum" pitchFamily="34" charset="-127"/>
              </a:rPr>
              <a:t>Address</a:t>
            </a:r>
            <a:r>
              <a:rPr lang="zh-TW" altLang="en-US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000" smtClean="0">
                <a:latin typeface="Dotum" pitchFamily="34" charset="-127"/>
                <a:ea typeface="Dotum" pitchFamily="34" charset="-127"/>
              </a:rPr>
              <a:t>1F,No.1,Lane 91,Sec.2,Ren-Ai,Rd.,Taipei City, Taiwan (R.O.C)</a:t>
            </a:r>
          </a:p>
          <a:p>
            <a:pPr marL="762000" indent="-762000" eaLnBrk="1" hangingPunct="1">
              <a:buFont typeface="Wingdings" panose="05000000000000000000" pitchFamily="2" charset="2"/>
              <a:buChar char="Ø"/>
            </a:pPr>
            <a:r>
              <a:rPr lang="en-US" altLang="zh-TW" sz="2000" smtClean="0">
                <a:latin typeface="Dotum" pitchFamily="34" charset="-127"/>
                <a:ea typeface="Dotum" pitchFamily="34" charset="-127"/>
              </a:rPr>
              <a:t>E-mail</a:t>
            </a:r>
            <a:r>
              <a:rPr lang="zh-TW" altLang="en-US" sz="2000" smtClean="0">
                <a:latin typeface="Dotum" pitchFamily="34" charset="-127"/>
                <a:ea typeface="Dotum" pitchFamily="34" charset="-127"/>
              </a:rPr>
              <a:t>：</a:t>
            </a:r>
            <a:r>
              <a:rPr lang="en-US" altLang="zh-TW" sz="2000" smtClean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evertopf@ms27.hinet.net</a:t>
            </a:r>
            <a:endParaRPr lang="en-US" altLang="zh-TW" sz="200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62000" indent="-762000" eaLnBrk="1" hangingPunct="1">
              <a:buFont typeface="Wingdings" panose="05000000000000000000" pitchFamily="2" charset="2"/>
              <a:buChar char="Ø"/>
            </a:pPr>
            <a:r>
              <a:rPr lang="en-US" altLang="zh-TW" sz="2000" smtClean="0">
                <a:latin typeface="Dotum" pitchFamily="34" charset="-127"/>
                <a:ea typeface="Dotum" pitchFamily="34" charset="-127"/>
              </a:rPr>
              <a:t>TEL</a:t>
            </a:r>
            <a:r>
              <a:rPr lang="zh-TW" altLang="en-US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+886-2-23218855</a:t>
            </a:r>
          </a:p>
          <a:p>
            <a:pPr marL="762000" indent="-762000" eaLnBrk="1" hangingPunct="1">
              <a:buFont typeface="Wingdings" panose="05000000000000000000" pitchFamily="2" charset="2"/>
              <a:buChar char="Ø"/>
            </a:pPr>
            <a:r>
              <a:rPr lang="en-US" altLang="zh-TW" sz="2000" smtClean="0">
                <a:latin typeface="Dotum" pitchFamily="34" charset="-127"/>
                <a:ea typeface="Dotum" pitchFamily="34" charset="-127"/>
              </a:rPr>
              <a:t>FAX</a:t>
            </a:r>
            <a:r>
              <a:rPr lang="zh-TW" altLang="en-US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+886-2-23966925</a:t>
            </a:r>
          </a:p>
        </p:txBody>
      </p:sp>
      <p:pic>
        <p:nvPicPr>
          <p:cNvPr id="21508" name="Picture 4" descr="logo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20713"/>
            <a:ext cx="4537075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180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180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180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1800" smtClean="0">
                <a:latin typeface="Dotum" pitchFamily="34" charset="-127"/>
                <a:ea typeface="Dotum" pitchFamily="34" charset="-127"/>
              </a:rPr>
              <a:t>Stock Code</a:t>
            </a:r>
            <a:r>
              <a:rPr lang="zh-TW" altLang="en-US" sz="1800" smtClean="0">
                <a:latin typeface="Dotum" pitchFamily="34" charset="-127"/>
                <a:ea typeface="Dotum" pitchFamily="34" charset="-127"/>
              </a:rPr>
              <a:t>：</a:t>
            </a:r>
            <a:r>
              <a:rPr lang="en-US" altLang="zh-TW" sz="1800" smtClean="0">
                <a:latin typeface="Dotum" pitchFamily="34" charset="-127"/>
                <a:ea typeface="Dotum" pitchFamily="34" charset="-127"/>
              </a:rPr>
              <a:t>1616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marL="762000" marR="0" indent="-762000" eaLnBrk="1" hangingPunct="1"/>
            <a:r>
              <a:rPr lang="en-US" altLang="zh-TW" sz="360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Thank you For Your Listening</a:t>
            </a:r>
          </a:p>
        </p:txBody>
      </p:sp>
      <p:pic>
        <p:nvPicPr>
          <p:cNvPr id="22532" name="Picture 4" descr="logo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20713"/>
            <a:ext cx="4537075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 altLang="zh-TW" sz="170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170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170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1700" smtClean="0">
                <a:latin typeface="Dotum" pitchFamily="34" charset="-127"/>
                <a:ea typeface="Dotum" pitchFamily="34" charset="-127"/>
              </a:rPr>
              <a:t>Stock Code</a:t>
            </a:r>
            <a:r>
              <a:rPr lang="zh-TW" altLang="en-US" sz="1700" smtClean="0">
                <a:latin typeface="Dotum" pitchFamily="34" charset="-127"/>
                <a:ea typeface="Dotum" pitchFamily="34" charset="-127"/>
              </a:rPr>
              <a:t>：</a:t>
            </a:r>
            <a:r>
              <a:rPr lang="en-US" altLang="zh-TW" sz="1700" smtClean="0">
                <a:latin typeface="Dotum" pitchFamily="34" charset="-127"/>
                <a:ea typeface="Dotum" pitchFamily="34" charset="-127"/>
              </a:rPr>
              <a:t>1616</a:t>
            </a:r>
          </a:p>
        </p:txBody>
      </p:sp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108950" cy="4845050"/>
          </a:xfrm>
        </p:spPr>
        <p:txBody>
          <a:bodyPr/>
          <a:lstStyle/>
          <a:p>
            <a:pPr marL="571500" indent="-571500" eaLnBrk="1" hangingPunct="1">
              <a:buFont typeface="Wingdings" panose="05000000000000000000" pitchFamily="2" charset="2"/>
              <a:buNone/>
            </a:pPr>
            <a:r>
              <a:rPr lang="en-US" altLang="zh-TW" smtClean="0">
                <a:latin typeface="Dotum" pitchFamily="34" charset="-127"/>
                <a:ea typeface="Dotum" pitchFamily="34" charset="-127"/>
              </a:rPr>
              <a:t>DISCLAIMER</a:t>
            </a:r>
          </a:p>
          <a:p>
            <a:pPr marL="571500" indent="-571500" eaLnBrk="1" hangingPunct="1">
              <a:buFont typeface="Wingdings" panose="05000000000000000000" pitchFamily="2" charset="2"/>
              <a:buChar char="Ø"/>
            </a:pPr>
            <a:r>
              <a:rPr lang="en-US" altLang="zh-TW" sz="2400" smtClean="0">
                <a:latin typeface="Dotum" pitchFamily="34" charset="-127"/>
                <a:ea typeface="Dotum" pitchFamily="34" charset="-127"/>
              </a:rPr>
              <a:t>The purpose of the briefing is to provide information ,therefore will not be updated under any circumstances. </a:t>
            </a:r>
          </a:p>
          <a:p>
            <a:pPr marL="571500" indent="-571500" eaLnBrk="1" hangingPunct="1">
              <a:buFont typeface="Wingdings" panose="05000000000000000000" pitchFamily="2" charset="2"/>
              <a:buChar char="Ø"/>
            </a:pPr>
            <a:r>
              <a:rPr lang="en-US" altLang="zh-TW" sz="2400" smtClean="0">
                <a:latin typeface="Dotum" pitchFamily="34" charset="-127"/>
                <a:ea typeface="Dotum" pitchFamily="34" charset="-127"/>
              </a:rPr>
              <a:t>Evertop Group does not have any responsibility to update or correct any information in this presentation.</a:t>
            </a:r>
          </a:p>
          <a:p>
            <a:pPr marL="571500" indent="-571500" eaLnBrk="1" hangingPunct="1">
              <a:buFont typeface="Wingdings" panose="05000000000000000000" pitchFamily="2" charset="2"/>
              <a:buChar char="Ø"/>
            </a:pPr>
            <a:r>
              <a:rPr lang="en-US" altLang="zh-TW" sz="2400" smtClean="0">
                <a:latin typeface="Dotum" pitchFamily="34" charset="-127"/>
                <a:ea typeface="Dotum" pitchFamily="34" charset="-127"/>
              </a:rPr>
              <a:t>The information within the presentation does not hint future decisions or promise any solide validity.</a:t>
            </a:r>
          </a:p>
          <a:p>
            <a:pPr marL="571500" indent="-571500" eaLnBrk="1" hangingPunct="1"/>
            <a:endParaRPr lang="en-US" altLang="zh-TW" sz="2400" smtClean="0">
              <a:latin typeface="Dotum" pitchFamily="34" charset="-127"/>
              <a:ea typeface="Dotum" pitchFamily="34" charset="-127"/>
            </a:endParaRP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endParaRPr lang="en-US" altLang="zh-TW" sz="240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endParaRPr lang="en-US" altLang="zh-TW" sz="260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0244" name="Picture 4" descr="logo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20713"/>
            <a:ext cx="4537075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 altLang="zh-TW" sz="170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170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170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1700" smtClean="0">
                <a:latin typeface="Dotum" pitchFamily="34" charset="-127"/>
                <a:ea typeface="Dotum" pitchFamily="34" charset="-127"/>
              </a:rPr>
              <a:t>Stock Code</a:t>
            </a:r>
            <a:r>
              <a:rPr lang="zh-TW" altLang="en-US" sz="1700" smtClean="0">
                <a:latin typeface="Dotum" pitchFamily="34" charset="-127"/>
                <a:ea typeface="Dotum" pitchFamily="34" charset="-127"/>
              </a:rPr>
              <a:t>：</a:t>
            </a:r>
            <a:r>
              <a:rPr lang="en-US" altLang="zh-TW" sz="1700" smtClean="0">
                <a:latin typeface="Dotum" pitchFamily="34" charset="-127"/>
                <a:ea typeface="Dotum" pitchFamily="34" charset="-127"/>
              </a:rPr>
              <a:t>1616</a:t>
            </a:r>
          </a:p>
        </p:txBody>
      </p:sp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62000" indent="-762000" eaLnBrk="1" hangingPunct="1">
              <a:buFont typeface="Wingdings" panose="05000000000000000000" pitchFamily="2" charset="2"/>
              <a:buNone/>
            </a:pPr>
            <a:r>
              <a:rPr lang="en-US" altLang="zh-TW" smtClean="0">
                <a:latin typeface="Dotum" pitchFamily="34" charset="-127"/>
                <a:ea typeface="Dotum" pitchFamily="34" charset="-127"/>
              </a:rPr>
              <a:t>AGENDA</a:t>
            </a:r>
          </a:p>
          <a:p>
            <a:pPr marL="762000" indent="-762000" eaLnBrk="1" hangingPunct="1">
              <a:buFont typeface="Wingdings" panose="05000000000000000000" pitchFamily="2" charset="2"/>
              <a:buAutoNum type="alphaUcPeriod"/>
            </a:pPr>
            <a:r>
              <a:rPr lang="en-US" altLang="zh-TW" sz="2400" smtClean="0">
                <a:latin typeface="Dotum" pitchFamily="34" charset="-127"/>
                <a:ea typeface="Dotum" pitchFamily="34" charset="-127"/>
              </a:rPr>
              <a:t>Company Introduction</a:t>
            </a:r>
          </a:p>
          <a:p>
            <a:pPr marL="762000" indent="-762000" eaLnBrk="1" hangingPunct="1">
              <a:buFont typeface="Wingdings" panose="05000000000000000000" pitchFamily="2" charset="2"/>
              <a:buAutoNum type="alphaUcPeriod"/>
            </a:pPr>
            <a:r>
              <a:rPr lang="en-US" altLang="zh-TW" sz="2400" smtClean="0">
                <a:latin typeface="Dotum" pitchFamily="34" charset="-127"/>
                <a:ea typeface="Dotum" pitchFamily="34" charset="-127"/>
              </a:rPr>
              <a:t>Financial Highlights</a:t>
            </a:r>
          </a:p>
          <a:p>
            <a:pPr marL="762000" indent="-762000" eaLnBrk="1" hangingPunct="1">
              <a:buFont typeface="Wingdings" panose="05000000000000000000" pitchFamily="2" charset="2"/>
              <a:buAutoNum type="alphaUcPeriod"/>
            </a:pPr>
            <a:r>
              <a:rPr lang="en-US" altLang="zh-TW" sz="2400" smtClean="0">
                <a:latin typeface="Dotum" pitchFamily="34" charset="-127"/>
                <a:ea typeface="Dotum" pitchFamily="34" charset="-127"/>
              </a:rPr>
              <a:t>Future Outlook</a:t>
            </a:r>
          </a:p>
          <a:p>
            <a:pPr marL="762000" indent="-762000" eaLnBrk="1" hangingPunct="1">
              <a:buFont typeface="Wingdings" panose="05000000000000000000" pitchFamily="2" charset="2"/>
              <a:buAutoNum type="alphaUcPeriod"/>
            </a:pPr>
            <a:r>
              <a:rPr lang="en-US" altLang="zh-TW" sz="2400" smtClean="0">
                <a:latin typeface="Dotum" pitchFamily="34" charset="-127"/>
                <a:ea typeface="Dotum" pitchFamily="34" charset="-127"/>
              </a:rPr>
              <a:t>IR Contact</a:t>
            </a:r>
          </a:p>
          <a:p>
            <a:pPr marL="762000" indent="-762000" eaLnBrk="1" hangingPunct="1"/>
            <a:endParaRPr lang="en-US" altLang="zh-TW" sz="2400" smtClean="0">
              <a:latin typeface="Dotum" pitchFamily="34" charset="-127"/>
              <a:ea typeface="Dotum" pitchFamily="34" charset="-127"/>
            </a:endParaRPr>
          </a:p>
          <a:p>
            <a:pPr marL="762000" indent="-762000" eaLnBrk="1" hangingPunct="1">
              <a:buFont typeface="Wingdings" panose="05000000000000000000" pitchFamily="2" charset="2"/>
              <a:buNone/>
            </a:pPr>
            <a:endParaRPr lang="en-US" altLang="zh-TW" sz="240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62000" indent="-762000" eaLnBrk="1" hangingPunct="1">
              <a:buFont typeface="Wingdings" panose="05000000000000000000" pitchFamily="2" charset="2"/>
              <a:buNone/>
            </a:pPr>
            <a:endParaRPr lang="en-US" altLang="zh-TW" sz="260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1268" name="Picture 4" descr="logo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20713"/>
            <a:ext cx="4537075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 altLang="zh-TW" sz="170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170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170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1700" smtClean="0">
                <a:latin typeface="Dotum" pitchFamily="34" charset="-127"/>
                <a:ea typeface="Dotum" pitchFamily="34" charset="-127"/>
              </a:rPr>
              <a:t>Stock Code</a:t>
            </a:r>
            <a:r>
              <a:rPr lang="zh-TW" altLang="en-US" sz="1700" smtClean="0">
                <a:latin typeface="Dotum" pitchFamily="34" charset="-127"/>
                <a:ea typeface="Dotum" pitchFamily="34" charset="-127"/>
              </a:rPr>
              <a:t>：</a:t>
            </a:r>
            <a:r>
              <a:rPr lang="en-US" altLang="zh-TW" sz="1700" smtClean="0">
                <a:latin typeface="Dotum" pitchFamily="34" charset="-127"/>
                <a:ea typeface="Dotum" pitchFamily="34" charset="-127"/>
              </a:rPr>
              <a:t>1616</a:t>
            </a:r>
          </a:p>
        </p:txBody>
      </p:sp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62000" indent="-762000" eaLnBrk="1" hangingPunct="1">
              <a:buFont typeface="Wingdings" panose="05000000000000000000" pitchFamily="2" charset="2"/>
              <a:buNone/>
            </a:pPr>
            <a:r>
              <a:rPr lang="en-US" altLang="zh-TW" smtClean="0">
                <a:solidFill>
                  <a:schemeClr val="accent2"/>
                </a:solidFill>
                <a:latin typeface="Dotum" pitchFamily="34" charset="-127"/>
              </a:rPr>
              <a:t>A. </a:t>
            </a:r>
            <a:r>
              <a:rPr lang="en-US" altLang="zh-TW" smtClean="0">
                <a:solidFill>
                  <a:schemeClr val="accent2"/>
                </a:solidFill>
                <a:latin typeface="Dotum" pitchFamily="34" charset="-127"/>
                <a:ea typeface="Dotum" pitchFamily="34" charset="-127"/>
              </a:rPr>
              <a:t>Company Introduction</a:t>
            </a:r>
          </a:p>
          <a:p>
            <a:pPr marL="762000" indent="-762000" eaLnBrk="1" hangingPunct="1">
              <a:buFont typeface="Wingdings" panose="05000000000000000000" pitchFamily="2" charset="2"/>
              <a:buNone/>
            </a:pPr>
            <a:endParaRPr lang="en-US" altLang="zh-TW" smtClean="0">
              <a:latin typeface="Dotum" pitchFamily="34" charset="-127"/>
              <a:ea typeface="Dotum" pitchFamily="34" charset="-127"/>
            </a:endParaRPr>
          </a:p>
          <a:p>
            <a:pPr marL="762000" indent="-762000" eaLnBrk="1" hangingPunct="1">
              <a:buFont typeface="Wingdings" panose="05000000000000000000" pitchFamily="2" charset="2"/>
              <a:buChar char="Ø"/>
            </a:pPr>
            <a:r>
              <a:rPr lang="en-US" altLang="zh-TW" sz="2400" smtClean="0">
                <a:latin typeface="Dotum" pitchFamily="34" charset="-127"/>
                <a:ea typeface="Dotum" pitchFamily="34" charset="-127"/>
              </a:rPr>
              <a:t>COMPANY PROFILE</a:t>
            </a:r>
          </a:p>
          <a:p>
            <a:pPr marL="762000" indent="-762000" eaLnBrk="1" hangingPunct="1">
              <a:buFont typeface="Wingdings" panose="05000000000000000000" pitchFamily="2" charset="2"/>
              <a:buChar char="Ø"/>
            </a:pPr>
            <a:r>
              <a:rPr lang="en-US" altLang="zh-TW" sz="2400" smtClean="0">
                <a:latin typeface="Dotum" pitchFamily="34" charset="-127"/>
                <a:ea typeface="Dotum" pitchFamily="34" charset="-127"/>
              </a:rPr>
              <a:t>CORPORATE CULTURE</a:t>
            </a:r>
          </a:p>
          <a:p>
            <a:pPr marL="762000" indent="-762000" eaLnBrk="1" hangingPunct="1">
              <a:buFont typeface="Wingdings" panose="05000000000000000000" pitchFamily="2" charset="2"/>
              <a:buChar char="Ø"/>
            </a:pPr>
            <a:r>
              <a:rPr lang="en-US" altLang="zh-TW" sz="2400" smtClean="0">
                <a:latin typeface="Dotum" pitchFamily="34" charset="-127"/>
                <a:ea typeface="Dotum" pitchFamily="34" charset="-127"/>
              </a:rPr>
              <a:t>ORGANIZATIONAL CHART</a:t>
            </a:r>
          </a:p>
          <a:p>
            <a:pPr marL="762000" indent="-762000" eaLnBrk="1" hangingPunct="1">
              <a:buFont typeface="Wingdings" panose="05000000000000000000" pitchFamily="2" charset="2"/>
              <a:buChar char="Ø"/>
            </a:pPr>
            <a:r>
              <a:rPr lang="en-US" altLang="zh-TW" sz="2400" smtClean="0">
                <a:latin typeface="Dotum" pitchFamily="34" charset="-127"/>
                <a:ea typeface="Dotum" pitchFamily="34" charset="-127"/>
              </a:rPr>
              <a:t>OVERVIEW OF GROUP</a:t>
            </a:r>
          </a:p>
          <a:p>
            <a:pPr marL="762000" indent="-762000" eaLnBrk="1" hangingPunct="1"/>
            <a:endParaRPr lang="en-US" altLang="zh-TW" sz="2400" smtClean="0">
              <a:latin typeface="Dotum" pitchFamily="34" charset="-127"/>
              <a:ea typeface="Dotum" pitchFamily="34" charset="-127"/>
            </a:endParaRPr>
          </a:p>
          <a:p>
            <a:pPr marL="762000" indent="-762000" eaLnBrk="1" hangingPunct="1">
              <a:buFont typeface="Wingdings" panose="05000000000000000000" pitchFamily="2" charset="2"/>
              <a:buChar char="Ø"/>
            </a:pPr>
            <a:endParaRPr lang="en-US" altLang="zh-TW" sz="240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62000" indent="-762000" eaLnBrk="1" hangingPunct="1">
              <a:buFont typeface="Wingdings" panose="05000000000000000000" pitchFamily="2" charset="2"/>
              <a:buNone/>
            </a:pPr>
            <a:endParaRPr lang="en-US" altLang="zh-TW" sz="260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2292" name="Picture 4" descr="logo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20713"/>
            <a:ext cx="4537075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 altLang="zh-TW" sz="170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170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170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1700" smtClean="0">
                <a:latin typeface="Dotum" pitchFamily="34" charset="-127"/>
                <a:ea typeface="Dotum" pitchFamily="34" charset="-127"/>
              </a:rPr>
              <a:t>Stock Code</a:t>
            </a:r>
            <a:r>
              <a:rPr lang="zh-TW" altLang="en-US" sz="1700" smtClean="0">
                <a:latin typeface="Dotum" pitchFamily="34" charset="-127"/>
                <a:ea typeface="Dotum" pitchFamily="34" charset="-127"/>
              </a:rPr>
              <a:t>：</a:t>
            </a:r>
            <a:r>
              <a:rPr lang="en-US" altLang="zh-TW" sz="1700" smtClean="0">
                <a:latin typeface="Dotum" pitchFamily="34" charset="-127"/>
                <a:ea typeface="Dotum" pitchFamily="34" charset="-127"/>
              </a:rPr>
              <a:t>1616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62000" indent="-762000" eaLnBrk="1" hangingPunct="1">
              <a:buFont typeface="Wingdings" panose="05000000000000000000" pitchFamily="2" charset="2"/>
              <a:buNone/>
            </a:pPr>
            <a:r>
              <a:rPr lang="en-US" altLang="zh-TW" smtClean="0">
                <a:solidFill>
                  <a:schemeClr val="accent2"/>
                </a:solidFill>
                <a:latin typeface="Dotum" pitchFamily="34" charset="-127"/>
                <a:ea typeface="Dotum" pitchFamily="34" charset="-127"/>
              </a:rPr>
              <a:t>A. </a:t>
            </a:r>
            <a:r>
              <a:rPr lang="en-US" altLang="zh-TW" sz="2500" smtClean="0">
                <a:solidFill>
                  <a:schemeClr val="accent2"/>
                </a:solidFill>
                <a:latin typeface="Dotum" pitchFamily="34" charset="-127"/>
                <a:ea typeface="Dotum" pitchFamily="34" charset="-127"/>
              </a:rPr>
              <a:t>Company Introduction</a:t>
            </a:r>
            <a:endParaRPr lang="en-US" altLang="zh-TW" smtClean="0">
              <a:solidFill>
                <a:schemeClr val="accent2"/>
              </a:solidFill>
              <a:latin typeface="Dotum" pitchFamily="34" charset="-127"/>
              <a:ea typeface="Dotum" pitchFamily="34" charset="-127"/>
            </a:endParaRPr>
          </a:p>
          <a:p>
            <a:pPr marL="762000" indent="-762000" eaLnBrk="1" hangingPunct="1">
              <a:buFont typeface="Wingdings" panose="05000000000000000000" pitchFamily="2" charset="2"/>
              <a:buNone/>
            </a:pPr>
            <a:endParaRPr lang="en-US" altLang="zh-TW" sz="200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62000" indent="-762000" eaLnBrk="1" hangingPunct="1">
              <a:buFont typeface="Wingdings" panose="05000000000000000000" pitchFamily="2" charset="2"/>
              <a:buNone/>
            </a:pPr>
            <a:endParaRPr lang="en-US" altLang="zh-TW" sz="10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62000" indent="-762000" eaLnBrk="1" hangingPunct="1">
              <a:buFont typeface="Wingdings" panose="05000000000000000000" pitchFamily="2" charset="2"/>
              <a:buChar char="Ø"/>
            </a:pPr>
            <a:r>
              <a:rPr lang="en-US" altLang="zh-TW" sz="2400" smtClean="0">
                <a:latin typeface="Dotum" pitchFamily="34" charset="-127"/>
                <a:ea typeface="Dotum" pitchFamily="34" charset="-127"/>
              </a:rPr>
              <a:t>Company Profile</a:t>
            </a:r>
          </a:p>
          <a:p>
            <a:pPr marL="762000" indent="-762000" eaLnBrk="1" hangingPunct="1">
              <a:buFont typeface="Wingdings" panose="05000000000000000000" pitchFamily="2" charset="2"/>
              <a:buChar char="Ø"/>
            </a:pPr>
            <a:endParaRPr lang="en-US" altLang="zh-TW" sz="200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62000" indent="-762000" eaLnBrk="1" hangingPunct="1">
              <a:buFont typeface="Wingdings" panose="05000000000000000000" pitchFamily="2" charset="2"/>
              <a:buChar char="l"/>
            </a:pPr>
            <a:r>
              <a:rPr lang="en-US" altLang="zh-TW" sz="2000" smtClean="0">
                <a:latin typeface="Dotum" pitchFamily="34" charset="-127"/>
                <a:ea typeface="Dotum" pitchFamily="34" charset="-127"/>
              </a:rPr>
              <a:t>1988- Established in 1988</a:t>
            </a:r>
          </a:p>
          <a:p>
            <a:pPr marL="762000" indent="-762000" eaLnBrk="1" hangingPunct="1">
              <a:buFont typeface="Wingdings" panose="05000000000000000000" pitchFamily="2" charset="2"/>
              <a:buChar char="l"/>
            </a:pPr>
            <a:r>
              <a:rPr lang="en-US" altLang="zh-TW" sz="2000" smtClean="0">
                <a:latin typeface="Dotum" pitchFamily="34" charset="-127"/>
                <a:ea typeface="Dotum" pitchFamily="34" charset="-127"/>
              </a:rPr>
              <a:t>1993- 25KV cable approved by TPC</a:t>
            </a:r>
          </a:p>
          <a:p>
            <a:pPr marL="762000" indent="-762000" eaLnBrk="1" hangingPunct="1">
              <a:buFont typeface="Wingdings" panose="05000000000000000000" pitchFamily="2" charset="2"/>
              <a:buChar char="l"/>
            </a:pPr>
            <a:r>
              <a:rPr lang="en-US" altLang="zh-TW" sz="2000" smtClean="0">
                <a:latin typeface="Dotum" pitchFamily="34" charset="-127"/>
                <a:ea typeface="Dotum" pitchFamily="34" charset="-127"/>
              </a:rPr>
              <a:t>1994- Got approval of ISO-9002</a:t>
            </a:r>
          </a:p>
          <a:p>
            <a:pPr marL="762000" indent="-762000" eaLnBrk="1" hangingPunct="1">
              <a:buFont typeface="Wingdings" panose="05000000000000000000" pitchFamily="2" charset="2"/>
              <a:buChar char="l"/>
            </a:pPr>
            <a:r>
              <a:rPr lang="en-US" altLang="zh-TW" sz="2000" smtClean="0">
                <a:latin typeface="Dotum" pitchFamily="34" charset="-127"/>
                <a:ea typeface="Dotum" pitchFamily="34" charset="-127"/>
              </a:rPr>
              <a:t>2000- Stocks published </a:t>
            </a:r>
          </a:p>
        </p:txBody>
      </p:sp>
      <p:pic>
        <p:nvPicPr>
          <p:cNvPr id="13316" name="Picture 4" descr="logo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20713"/>
            <a:ext cx="4537075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 altLang="zh-TW" sz="170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170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170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1700" smtClean="0">
                <a:latin typeface="Dotum" pitchFamily="34" charset="-127"/>
                <a:ea typeface="Dotum" pitchFamily="34" charset="-127"/>
              </a:rPr>
              <a:t>Stock Code</a:t>
            </a:r>
            <a:r>
              <a:rPr lang="zh-TW" altLang="en-US" sz="1700" smtClean="0">
                <a:latin typeface="Dotum" pitchFamily="34" charset="-127"/>
                <a:ea typeface="Dotum" pitchFamily="34" charset="-127"/>
              </a:rPr>
              <a:t>：</a:t>
            </a:r>
            <a:r>
              <a:rPr lang="en-US" altLang="zh-TW" sz="1700" smtClean="0">
                <a:latin typeface="Dotum" pitchFamily="34" charset="-127"/>
                <a:ea typeface="Dotum" pitchFamily="34" charset="-127"/>
              </a:rPr>
              <a:t>1616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762000" indent="-762000" eaLnBrk="1" hangingPunct="1">
              <a:buFont typeface="Wingdings" panose="05000000000000000000" pitchFamily="2" charset="2"/>
              <a:buNone/>
            </a:pPr>
            <a:r>
              <a:rPr lang="en-US" altLang="zh-TW" smtClean="0">
                <a:solidFill>
                  <a:schemeClr val="accent2"/>
                </a:solidFill>
                <a:latin typeface="Dotum" pitchFamily="34" charset="-127"/>
                <a:ea typeface="Dotum" pitchFamily="34" charset="-127"/>
              </a:rPr>
              <a:t>A. </a:t>
            </a:r>
            <a:r>
              <a:rPr lang="en-US" altLang="zh-TW" sz="2500" smtClean="0">
                <a:solidFill>
                  <a:schemeClr val="accent2"/>
                </a:solidFill>
                <a:latin typeface="Dotum" pitchFamily="34" charset="-127"/>
                <a:ea typeface="Dotum" pitchFamily="34" charset="-127"/>
              </a:rPr>
              <a:t>Company Introduction</a:t>
            </a:r>
            <a:endParaRPr lang="en-US" altLang="zh-TW" smtClean="0">
              <a:solidFill>
                <a:schemeClr val="accent2"/>
              </a:solidFill>
              <a:latin typeface="Dotum" pitchFamily="34" charset="-127"/>
              <a:ea typeface="Dotum" pitchFamily="34" charset="-127"/>
            </a:endParaRPr>
          </a:p>
          <a:p>
            <a:pPr marL="762000" indent="-762000" eaLnBrk="1" hangingPunct="1">
              <a:buFont typeface="Wingdings" panose="05000000000000000000" pitchFamily="2" charset="2"/>
              <a:buNone/>
            </a:pPr>
            <a:endParaRPr lang="en-US" altLang="zh-TW" sz="2000" smtClean="0">
              <a:latin typeface="Dotum" pitchFamily="34" charset="-127"/>
              <a:ea typeface="Dotum" pitchFamily="34" charset="-127"/>
            </a:endParaRPr>
          </a:p>
          <a:p>
            <a:pPr marL="762000" indent="-762000" eaLnBrk="1" hangingPunct="1">
              <a:buFont typeface="Wingdings" panose="05000000000000000000" pitchFamily="2" charset="2"/>
              <a:buNone/>
            </a:pPr>
            <a:endParaRPr lang="en-US" altLang="zh-TW" sz="10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62000" indent="-762000" eaLnBrk="1" hangingPunct="1">
              <a:buFont typeface="Wingdings" panose="05000000000000000000" pitchFamily="2" charset="2"/>
              <a:buChar char="Ø"/>
            </a:pPr>
            <a:r>
              <a:rPr lang="en-US" altLang="zh-TW" sz="2400" smtClean="0">
                <a:latin typeface="Dotum" pitchFamily="34" charset="-127"/>
                <a:ea typeface="Dotum" pitchFamily="34" charset="-127"/>
              </a:rPr>
              <a:t>CORPORATE CULTURE</a:t>
            </a:r>
          </a:p>
          <a:p>
            <a:pPr marL="762000" indent="-762000" eaLnBrk="1" hangingPunct="1">
              <a:buFont typeface="Wingdings" panose="05000000000000000000" pitchFamily="2" charset="2"/>
              <a:buChar char="Ø"/>
            </a:pPr>
            <a:endParaRPr lang="en-US" altLang="zh-TW" sz="2000" smtClean="0">
              <a:latin typeface="Dotum" pitchFamily="34" charset="-127"/>
              <a:ea typeface="Dotum" pitchFamily="34" charset="-127"/>
            </a:endParaRPr>
          </a:p>
          <a:p>
            <a:pPr marL="762000" indent="-762000" eaLnBrk="1" hangingPunct="1">
              <a:buFont typeface="Wingdings" panose="05000000000000000000" pitchFamily="2" charset="2"/>
              <a:buNone/>
            </a:pPr>
            <a:r>
              <a:rPr lang="en-US" altLang="zh-TW" sz="2000" smtClean="0">
                <a:latin typeface="Dotum" pitchFamily="34" charset="-127"/>
                <a:ea typeface="Dotum" pitchFamily="34" charset="-127"/>
              </a:rPr>
              <a:t>     Management Philosophy</a:t>
            </a:r>
          </a:p>
          <a:p>
            <a:pPr marL="762000" indent="-762000" eaLnBrk="1" hangingPunct="1">
              <a:buFont typeface="Wingdings" panose="05000000000000000000" pitchFamily="2" charset="2"/>
              <a:buNone/>
            </a:pPr>
            <a:r>
              <a:rPr lang="en-US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2000" smtClean="0">
                <a:latin typeface="Dotum" pitchFamily="34" charset="-127"/>
                <a:ea typeface="Dotum" pitchFamily="34" charset="-127"/>
              </a:rPr>
              <a:t>Integrity</a:t>
            </a:r>
            <a:r>
              <a:rPr lang="zh-TW" altLang="en-US" sz="2000" smtClean="0">
                <a:latin typeface="Dotum" pitchFamily="34" charset="-127"/>
                <a:ea typeface="Dotum" pitchFamily="34" charset="-127"/>
              </a:rPr>
              <a:t>、</a:t>
            </a:r>
            <a:r>
              <a:rPr lang="en-US" altLang="zh-TW" sz="2000" smtClean="0">
                <a:latin typeface="Dotum" pitchFamily="34" charset="-127"/>
                <a:ea typeface="Dotum" pitchFamily="34" charset="-127"/>
              </a:rPr>
              <a:t>Positive</a:t>
            </a:r>
            <a:r>
              <a:rPr lang="zh-TW" altLang="en-US" sz="2000" smtClean="0">
                <a:latin typeface="Dotum" pitchFamily="34" charset="-127"/>
                <a:ea typeface="Dotum" pitchFamily="34" charset="-127"/>
              </a:rPr>
              <a:t>、</a:t>
            </a:r>
            <a:r>
              <a:rPr lang="en-US" altLang="zh-TW" sz="2000" smtClean="0">
                <a:latin typeface="Dotum" pitchFamily="34" charset="-127"/>
              </a:rPr>
              <a:t>Beyond</a:t>
            </a:r>
            <a:endParaRPr lang="en-US" altLang="zh-TW" smtClean="0">
              <a:latin typeface="Dotum" pitchFamily="34" charset="-127"/>
            </a:endParaRPr>
          </a:p>
          <a:p>
            <a:pPr marL="762000" indent="-762000" eaLnBrk="1" hangingPunct="1">
              <a:buFont typeface="Wingdings" panose="05000000000000000000" pitchFamily="2" charset="2"/>
              <a:buNone/>
            </a:pPr>
            <a:r>
              <a:rPr lang="en-US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sz="2000" smtClean="0">
                <a:latin typeface="Dotum" pitchFamily="34" charset="-127"/>
                <a:ea typeface="Dotum" pitchFamily="34" charset="-127"/>
              </a:rPr>
              <a:t>Vision</a:t>
            </a:r>
          </a:p>
          <a:p>
            <a:pPr marL="762000" indent="-762000" eaLnBrk="1" hangingPunct="1">
              <a:buFont typeface="Wingdings" panose="05000000000000000000" pitchFamily="2" charset="2"/>
              <a:buNone/>
            </a:pPr>
            <a:r>
              <a:rPr lang="en-US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2000" smtClean="0">
                <a:latin typeface="Dotum" pitchFamily="34" charset="-127"/>
                <a:ea typeface="Dotum" pitchFamily="34" charset="-127"/>
              </a:rPr>
              <a:t>In the spirit of "continuous improvement</a:t>
            </a:r>
            <a:r>
              <a:rPr lang="en-US" altLang="zh-TW" sz="2000" smtClean="0">
                <a:latin typeface="Dotum" pitchFamily="34" charset="-127"/>
              </a:rPr>
              <a:t>s</a:t>
            </a:r>
            <a:r>
              <a:rPr lang="en-US" altLang="zh-TW" sz="2000" smtClean="0">
                <a:latin typeface="Dotum" pitchFamily="34" charset="-127"/>
                <a:ea typeface="Dotum" pitchFamily="34" charset="-127"/>
              </a:rPr>
              <a:t>" in order to reduce the impact on the environment, to achieve the “</a:t>
            </a:r>
            <a:r>
              <a:rPr lang="en-US" altLang="zh-TW" sz="2000" smtClean="0">
                <a:latin typeface="Dotum" pitchFamily="34" charset="-127"/>
              </a:rPr>
              <a:t>S</a:t>
            </a:r>
            <a:r>
              <a:rPr lang="en-US" altLang="zh-TW" sz="2000" smtClean="0">
                <a:latin typeface="Dotum" pitchFamily="34" charset="-127"/>
                <a:ea typeface="Dotum" pitchFamily="34" charset="-127"/>
              </a:rPr>
              <a:t>ustainable</a:t>
            </a:r>
            <a:r>
              <a:rPr lang="en-US" altLang="zh-TW" sz="2000" smtClean="0">
                <a:latin typeface="Dotum" pitchFamily="34" charset="-127"/>
              </a:rPr>
              <a:t> development</a:t>
            </a:r>
            <a:r>
              <a:rPr lang="en-US" altLang="zh-TW" sz="2000" smtClean="0">
                <a:latin typeface="Dotum" pitchFamily="34" charset="-127"/>
                <a:ea typeface="Dotum" pitchFamily="34" charset="-127"/>
              </a:rPr>
              <a:t>"</a:t>
            </a:r>
          </a:p>
        </p:txBody>
      </p:sp>
      <p:pic>
        <p:nvPicPr>
          <p:cNvPr id="14340" name="Picture 4" descr="logo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20713"/>
            <a:ext cx="4537075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 altLang="zh-TW" sz="170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170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170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1700" smtClean="0">
                <a:latin typeface="Dotum" pitchFamily="34" charset="-127"/>
                <a:ea typeface="Dotum" pitchFamily="34" charset="-127"/>
              </a:rPr>
              <a:t>Stock Code</a:t>
            </a:r>
            <a:r>
              <a:rPr lang="zh-TW" altLang="en-US" sz="1700" smtClean="0">
                <a:latin typeface="Dotum" pitchFamily="34" charset="-127"/>
                <a:ea typeface="Dotum" pitchFamily="34" charset="-127"/>
              </a:rPr>
              <a:t>：</a:t>
            </a:r>
            <a:r>
              <a:rPr lang="en-US" altLang="zh-TW" sz="1700" smtClean="0">
                <a:latin typeface="Dotum" pitchFamily="34" charset="-127"/>
                <a:ea typeface="Dotum" pitchFamily="34" charset="-127"/>
              </a:rPr>
              <a:t>1616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546100" y="1719263"/>
            <a:ext cx="8001000" cy="4267200"/>
          </a:xfrm>
        </p:spPr>
        <p:txBody>
          <a:bodyPr/>
          <a:lstStyle/>
          <a:p>
            <a:pPr marL="762000" indent="-762000" eaLnBrk="1" hangingPunct="1">
              <a:buFont typeface="Wingdings" panose="05000000000000000000" pitchFamily="2" charset="2"/>
              <a:buNone/>
            </a:pPr>
            <a:r>
              <a:rPr lang="en-US" altLang="zh-TW" dirty="0" smtClean="0">
                <a:solidFill>
                  <a:schemeClr val="accent2"/>
                </a:solidFill>
                <a:latin typeface="Dotum" pitchFamily="34" charset="-127"/>
                <a:ea typeface="Dotum" pitchFamily="34" charset="-127"/>
              </a:rPr>
              <a:t>A. Company Introduction</a:t>
            </a:r>
            <a:endParaRPr lang="en-US" altLang="zh-TW" sz="2000" dirty="0" smtClean="0">
              <a:solidFill>
                <a:schemeClr val="accent2"/>
              </a:solidFill>
              <a:latin typeface="Dotum" pitchFamily="34" charset="-127"/>
              <a:ea typeface="Dotum" pitchFamily="34" charset="-127"/>
            </a:endParaRPr>
          </a:p>
          <a:p>
            <a:pPr marL="762000" indent="-762000" eaLnBrk="1" hangingPunct="1">
              <a:buFont typeface="Wingdings" panose="05000000000000000000" pitchFamily="2" charset="2"/>
              <a:buNone/>
            </a:pPr>
            <a:endParaRPr lang="en-US" altLang="zh-TW" sz="200" dirty="0" smtClean="0">
              <a:latin typeface="Dotum" pitchFamily="34" charset="-127"/>
              <a:ea typeface="Dotum" pitchFamily="34" charset="-127"/>
            </a:endParaRPr>
          </a:p>
          <a:p>
            <a:pPr marL="762000" indent="-762000" eaLnBrk="1" hangingPunct="1">
              <a:buFont typeface="Wingdings" panose="05000000000000000000" pitchFamily="2" charset="2"/>
              <a:buChar char="Ø"/>
            </a:pPr>
            <a:r>
              <a:rPr lang="en-US" altLang="zh-TW" sz="2400" dirty="0" smtClean="0">
                <a:latin typeface="Dotum" pitchFamily="34" charset="-127"/>
                <a:ea typeface="Dotum" pitchFamily="34" charset="-127"/>
              </a:rPr>
              <a:t>ORGANIZATIONAL CHART</a:t>
            </a:r>
          </a:p>
          <a:p>
            <a:pPr marL="0" indent="0" eaLnBrk="1" hangingPunct="1">
              <a:buNone/>
            </a:pPr>
            <a:endParaRPr lang="en-US" altLang="zh-TW" sz="2000" dirty="0" smtClean="0">
              <a:latin typeface="Dotum" pitchFamily="34" charset="-127"/>
              <a:ea typeface="Dotum" pitchFamily="34" charset="-127"/>
            </a:endParaRPr>
          </a:p>
        </p:txBody>
      </p:sp>
      <p:pic>
        <p:nvPicPr>
          <p:cNvPr id="15364" name="Picture 4" descr="logo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20713"/>
            <a:ext cx="4537075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365" name="Group 371"/>
          <p:cNvGrpSpPr>
            <a:grpSpLocks noChangeAspect="1"/>
          </p:cNvGrpSpPr>
          <p:nvPr/>
        </p:nvGrpSpPr>
        <p:grpSpPr bwMode="auto">
          <a:xfrm>
            <a:off x="1105709" y="2710563"/>
            <a:ext cx="6840538" cy="5056188"/>
            <a:chOff x="1394" y="4448"/>
            <a:chExt cx="9243" cy="13990"/>
          </a:xfrm>
        </p:grpSpPr>
        <p:sp>
          <p:nvSpPr>
            <p:cNvPr id="15375" name="AutoShape 372"/>
            <p:cNvSpPr>
              <a:spLocks noChangeAspect="1" noChangeArrowheads="1"/>
            </p:cNvSpPr>
            <p:nvPr/>
          </p:nvSpPr>
          <p:spPr bwMode="auto">
            <a:xfrm>
              <a:off x="1394" y="4448"/>
              <a:ext cx="9243" cy="139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376" name="Rectangle 373"/>
            <p:cNvSpPr>
              <a:spLocks noChangeArrowheads="1"/>
            </p:cNvSpPr>
            <p:nvPr/>
          </p:nvSpPr>
          <p:spPr bwMode="auto">
            <a:xfrm>
              <a:off x="1933" y="4719"/>
              <a:ext cx="47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377" name="Rectangle 374"/>
            <p:cNvSpPr>
              <a:spLocks noChangeArrowheads="1"/>
            </p:cNvSpPr>
            <p:nvPr/>
          </p:nvSpPr>
          <p:spPr bwMode="auto">
            <a:xfrm>
              <a:off x="1933" y="5044"/>
              <a:ext cx="47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378" name="Rectangle 375"/>
            <p:cNvSpPr>
              <a:spLocks noChangeArrowheads="1"/>
            </p:cNvSpPr>
            <p:nvPr/>
          </p:nvSpPr>
          <p:spPr bwMode="auto">
            <a:xfrm>
              <a:off x="1933" y="5373"/>
              <a:ext cx="47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379" name="Rectangle 376"/>
            <p:cNvSpPr>
              <a:spLocks noChangeArrowheads="1"/>
            </p:cNvSpPr>
            <p:nvPr/>
          </p:nvSpPr>
          <p:spPr bwMode="auto">
            <a:xfrm>
              <a:off x="1933" y="5698"/>
              <a:ext cx="47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380" name="Rectangle 377"/>
            <p:cNvSpPr>
              <a:spLocks noChangeArrowheads="1"/>
            </p:cNvSpPr>
            <p:nvPr/>
          </p:nvSpPr>
          <p:spPr bwMode="auto">
            <a:xfrm>
              <a:off x="1933" y="6028"/>
              <a:ext cx="47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381" name="Rectangle 378"/>
            <p:cNvSpPr>
              <a:spLocks noChangeArrowheads="1"/>
            </p:cNvSpPr>
            <p:nvPr/>
          </p:nvSpPr>
          <p:spPr bwMode="auto">
            <a:xfrm>
              <a:off x="1933" y="6348"/>
              <a:ext cx="47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382" name="Rectangle 379"/>
            <p:cNvSpPr>
              <a:spLocks noChangeArrowheads="1"/>
            </p:cNvSpPr>
            <p:nvPr/>
          </p:nvSpPr>
          <p:spPr bwMode="auto">
            <a:xfrm>
              <a:off x="1933" y="6686"/>
              <a:ext cx="47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383" name="Rectangle 380"/>
            <p:cNvSpPr>
              <a:spLocks noChangeArrowheads="1"/>
            </p:cNvSpPr>
            <p:nvPr/>
          </p:nvSpPr>
          <p:spPr bwMode="auto">
            <a:xfrm>
              <a:off x="1933" y="7011"/>
              <a:ext cx="47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384" name="Rectangle 381"/>
            <p:cNvSpPr>
              <a:spLocks noChangeArrowheads="1"/>
            </p:cNvSpPr>
            <p:nvPr/>
          </p:nvSpPr>
          <p:spPr bwMode="auto">
            <a:xfrm>
              <a:off x="1933" y="7341"/>
              <a:ext cx="47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385" name="Rectangle 382"/>
            <p:cNvSpPr>
              <a:spLocks noChangeArrowheads="1"/>
            </p:cNvSpPr>
            <p:nvPr/>
          </p:nvSpPr>
          <p:spPr bwMode="auto">
            <a:xfrm>
              <a:off x="1933" y="7666"/>
              <a:ext cx="47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386" name="Rectangle 383"/>
            <p:cNvSpPr>
              <a:spLocks noChangeArrowheads="1"/>
            </p:cNvSpPr>
            <p:nvPr/>
          </p:nvSpPr>
          <p:spPr bwMode="auto">
            <a:xfrm>
              <a:off x="1933" y="7995"/>
              <a:ext cx="47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387" name="Rectangle 384"/>
            <p:cNvSpPr>
              <a:spLocks noChangeArrowheads="1"/>
            </p:cNvSpPr>
            <p:nvPr/>
          </p:nvSpPr>
          <p:spPr bwMode="auto">
            <a:xfrm>
              <a:off x="1933" y="8325"/>
              <a:ext cx="47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388" name="Rectangle 385"/>
            <p:cNvSpPr>
              <a:spLocks noChangeArrowheads="1"/>
            </p:cNvSpPr>
            <p:nvPr/>
          </p:nvSpPr>
          <p:spPr bwMode="auto">
            <a:xfrm>
              <a:off x="1933" y="8650"/>
              <a:ext cx="47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389" name="Rectangle 386"/>
            <p:cNvSpPr>
              <a:spLocks noChangeArrowheads="1"/>
            </p:cNvSpPr>
            <p:nvPr/>
          </p:nvSpPr>
          <p:spPr bwMode="auto">
            <a:xfrm>
              <a:off x="1933" y="8975"/>
              <a:ext cx="47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390" name="Rectangle 387"/>
            <p:cNvSpPr>
              <a:spLocks noChangeArrowheads="1"/>
            </p:cNvSpPr>
            <p:nvPr/>
          </p:nvSpPr>
          <p:spPr bwMode="auto">
            <a:xfrm>
              <a:off x="1933" y="9304"/>
              <a:ext cx="47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391" name="Rectangle 388"/>
            <p:cNvSpPr>
              <a:spLocks noChangeArrowheads="1"/>
            </p:cNvSpPr>
            <p:nvPr/>
          </p:nvSpPr>
          <p:spPr bwMode="auto">
            <a:xfrm>
              <a:off x="1933" y="9634"/>
              <a:ext cx="47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392" name="Rectangle 389"/>
            <p:cNvSpPr>
              <a:spLocks noChangeArrowheads="1"/>
            </p:cNvSpPr>
            <p:nvPr/>
          </p:nvSpPr>
          <p:spPr bwMode="auto">
            <a:xfrm>
              <a:off x="1933" y="9954"/>
              <a:ext cx="47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393" name="Rectangle 390"/>
            <p:cNvSpPr>
              <a:spLocks noChangeArrowheads="1"/>
            </p:cNvSpPr>
            <p:nvPr/>
          </p:nvSpPr>
          <p:spPr bwMode="auto">
            <a:xfrm>
              <a:off x="1933" y="10288"/>
              <a:ext cx="47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394" name="Rectangle 391"/>
            <p:cNvSpPr>
              <a:spLocks noChangeArrowheads="1"/>
            </p:cNvSpPr>
            <p:nvPr/>
          </p:nvSpPr>
          <p:spPr bwMode="auto">
            <a:xfrm>
              <a:off x="4857" y="6344"/>
              <a:ext cx="1459" cy="4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0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Chairman of Board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395" name="Rectangle 392"/>
            <p:cNvSpPr>
              <a:spLocks noChangeArrowheads="1"/>
            </p:cNvSpPr>
            <p:nvPr/>
          </p:nvSpPr>
          <p:spPr bwMode="auto">
            <a:xfrm>
              <a:off x="5953" y="6353"/>
              <a:ext cx="47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396" name="Rectangle 393"/>
            <p:cNvSpPr>
              <a:spLocks noChangeArrowheads="1"/>
            </p:cNvSpPr>
            <p:nvPr/>
          </p:nvSpPr>
          <p:spPr bwMode="auto">
            <a:xfrm>
              <a:off x="5279" y="7152"/>
              <a:ext cx="640" cy="4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00">
                  <a:latin typeface="Times New Roman" panose="02020603050405020304" pitchFamily="18" charset="0"/>
                  <a:ea typeface="新細明體" panose="02020500000000000000" pitchFamily="18" charset="-120"/>
                </a:rPr>
                <a:t>President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397" name="Rectangle 394"/>
            <p:cNvSpPr>
              <a:spLocks noChangeArrowheads="1"/>
            </p:cNvSpPr>
            <p:nvPr/>
          </p:nvSpPr>
          <p:spPr bwMode="auto">
            <a:xfrm>
              <a:off x="5953" y="7130"/>
              <a:ext cx="47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398" name="Rectangle 395"/>
            <p:cNvSpPr>
              <a:spLocks noChangeArrowheads="1"/>
            </p:cNvSpPr>
            <p:nvPr/>
          </p:nvSpPr>
          <p:spPr bwMode="auto">
            <a:xfrm>
              <a:off x="7498" y="5950"/>
              <a:ext cx="1875" cy="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00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Auditing Office</a:t>
              </a:r>
              <a:endParaRPr lang="en-US" altLang="zh-TW" sz="1800" dirty="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399" name="Rectangle 396"/>
            <p:cNvSpPr>
              <a:spLocks noChangeArrowheads="1"/>
            </p:cNvSpPr>
            <p:nvPr/>
          </p:nvSpPr>
          <p:spPr bwMode="auto">
            <a:xfrm>
              <a:off x="7137" y="6036"/>
              <a:ext cx="47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00" name="Rectangle 397"/>
            <p:cNvSpPr>
              <a:spLocks noChangeArrowheads="1"/>
            </p:cNvSpPr>
            <p:nvPr/>
          </p:nvSpPr>
          <p:spPr bwMode="auto">
            <a:xfrm>
              <a:off x="4893" y="7754"/>
              <a:ext cx="48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01" name="Rectangle 398"/>
            <p:cNvSpPr>
              <a:spLocks noChangeArrowheads="1"/>
            </p:cNvSpPr>
            <p:nvPr/>
          </p:nvSpPr>
          <p:spPr bwMode="auto">
            <a:xfrm>
              <a:off x="6953" y="10499"/>
              <a:ext cx="47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02" name="Rectangle 399"/>
            <p:cNvSpPr>
              <a:spLocks noChangeArrowheads="1"/>
            </p:cNvSpPr>
            <p:nvPr/>
          </p:nvSpPr>
          <p:spPr bwMode="auto">
            <a:xfrm>
              <a:off x="6961" y="10521"/>
              <a:ext cx="858" cy="8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0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Financial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0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department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03" name="Rectangle 400"/>
            <p:cNvSpPr>
              <a:spLocks noChangeArrowheads="1"/>
            </p:cNvSpPr>
            <p:nvPr/>
          </p:nvSpPr>
          <p:spPr bwMode="auto">
            <a:xfrm>
              <a:off x="7740" y="10499"/>
              <a:ext cx="47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04" name="Rectangle 401"/>
            <p:cNvSpPr>
              <a:spLocks noChangeArrowheads="1"/>
            </p:cNvSpPr>
            <p:nvPr/>
          </p:nvSpPr>
          <p:spPr bwMode="auto">
            <a:xfrm>
              <a:off x="8074" y="10499"/>
              <a:ext cx="48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05" name="Rectangle 402"/>
            <p:cNvSpPr>
              <a:spLocks noChangeArrowheads="1"/>
            </p:cNvSpPr>
            <p:nvPr/>
          </p:nvSpPr>
          <p:spPr bwMode="auto">
            <a:xfrm>
              <a:off x="8657" y="10511"/>
              <a:ext cx="144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0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Business department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06" name="Rectangle 403"/>
            <p:cNvSpPr>
              <a:spLocks noChangeArrowheads="1"/>
            </p:cNvSpPr>
            <p:nvPr/>
          </p:nvSpPr>
          <p:spPr bwMode="auto">
            <a:xfrm>
              <a:off x="5822" y="10499"/>
              <a:ext cx="47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07" name="Rectangle 404"/>
            <p:cNvSpPr>
              <a:spLocks noChangeArrowheads="1"/>
            </p:cNvSpPr>
            <p:nvPr/>
          </p:nvSpPr>
          <p:spPr bwMode="auto">
            <a:xfrm>
              <a:off x="5438" y="10349"/>
              <a:ext cx="1800" cy="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0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Management department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08" name="Rectangle 405"/>
            <p:cNvSpPr>
              <a:spLocks noChangeArrowheads="1"/>
            </p:cNvSpPr>
            <p:nvPr/>
          </p:nvSpPr>
          <p:spPr bwMode="auto">
            <a:xfrm>
              <a:off x="6609" y="10499"/>
              <a:ext cx="48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09" name="Rectangle 406"/>
            <p:cNvSpPr>
              <a:spLocks noChangeArrowheads="1"/>
            </p:cNvSpPr>
            <p:nvPr/>
          </p:nvSpPr>
          <p:spPr bwMode="auto">
            <a:xfrm>
              <a:off x="3300" y="10851"/>
              <a:ext cx="47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10" name="Rectangle 407"/>
            <p:cNvSpPr>
              <a:spLocks noChangeArrowheads="1"/>
            </p:cNvSpPr>
            <p:nvPr/>
          </p:nvSpPr>
          <p:spPr bwMode="auto">
            <a:xfrm>
              <a:off x="4919" y="10499"/>
              <a:ext cx="47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11" name="Rectangle 408"/>
            <p:cNvSpPr>
              <a:spLocks noChangeArrowheads="1"/>
            </p:cNvSpPr>
            <p:nvPr/>
          </p:nvSpPr>
          <p:spPr bwMode="auto">
            <a:xfrm>
              <a:off x="9377" y="8712"/>
              <a:ext cx="1260" cy="8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0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Investment division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12" name="Rectangle 409"/>
            <p:cNvSpPr>
              <a:spLocks noChangeArrowheads="1"/>
            </p:cNvSpPr>
            <p:nvPr/>
          </p:nvSpPr>
          <p:spPr bwMode="auto">
            <a:xfrm>
              <a:off x="9670" y="8751"/>
              <a:ext cx="189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 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13" name="Rectangle 410"/>
            <p:cNvSpPr>
              <a:spLocks noChangeArrowheads="1"/>
            </p:cNvSpPr>
            <p:nvPr/>
          </p:nvSpPr>
          <p:spPr bwMode="auto">
            <a:xfrm>
              <a:off x="10114" y="8751"/>
              <a:ext cx="95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14" name="Rectangle 411"/>
            <p:cNvSpPr>
              <a:spLocks noChangeArrowheads="1"/>
            </p:cNvSpPr>
            <p:nvPr/>
          </p:nvSpPr>
          <p:spPr bwMode="auto">
            <a:xfrm>
              <a:off x="10114" y="9076"/>
              <a:ext cx="95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15" name="Rectangle 412"/>
            <p:cNvSpPr>
              <a:spLocks noChangeArrowheads="1"/>
            </p:cNvSpPr>
            <p:nvPr/>
          </p:nvSpPr>
          <p:spPr bwMode="auto">
            <a:xfrm>
              <a:off x="4906" y="5606"/>
              <a:ext cx="1545" cy="4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0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Board of Directors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16" name="Rectangle 413"/>
            <p:cNvSpPr>
              <a:spLocks noChangeArrowheads="1"/>
            </p:cNvSpPr>
            <p:nvPr/>
          </p:nvSpPr>
          <p:spPr bwMode="auto">
            <a:xfrm>
              <a:off x="5968" y="5584"/>
              <a:ext cx="47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17" name="Rectangle 414"/>
            <p:cNvSpPr>
              <a:spLocks noChangeArrowheads="1"/>
            </p:cNvSpPr>
            <p:nvPr/>
          </p:nvSpPr>
          <p:spPr bwMode="auto">
            <a:xfrm>
              <a:off x="7165" y="5193"/>
              <a:ext cx="0" cy="7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18" name="Rectangle 415"/>
            <p:cNvSpPr>
              <a:spLocks noChangeArrowheads="1"/>
            </p:cNvSpPr>
            <p:nvPr/>
          </p:nvSpPr>
          <p:spPr bwMode="auto">
            <a:xfrm>
              <a:off x="7654" y="5175"/>
              <a:ext cx="47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19" name="Rectangle 416"/>
            <p:cNvSpPr>
              <a:spLocks noChangeArrowheads="1"/>
            </p:cNvSpPr>
            <p:nvPr/>
          </p:nvSpPr>
          <p:spPr bwMode="auto">
            <a:xfrm>
              <a:off x="4936" y="4556"/>
              <a:ext cx="1774" cy="4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0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Shareholders</a:t>
              </a:r>
              <a:r>
                <a:rPr lang="en-US" altLang="zh-TW" sz="1000">
                  <a:solidFill>
                    <a:srgbClr val="000000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rPr>
                <a:t>’</a:t>
              </a:r>
              <a:r>
                <a:rPr lang="en-US" altLang="zh-TW" sz="100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 meeting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20" name="Rectangle 417"/>
            <p:cNvSpPr>
              <a:spLocks noChangeArrowheads="1"/>
            </p:cNvSpPr>
            <p:nvPr/>
          </p:nvSpPr>
          <p:spPr bwMode="auto">
            <a:xfrm>
              <a:off x="6069" y="4741"/>
              <a:ext cx="47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21" name="Rectangle 418"/>
            <p:cNvSpPr>
              <a:spLocks noChangeArrowheads="1"/>
            </p:cNvSpPr>
            <p:nvPr/>
          </p:nvSpPr>
          <p:spPr bwMode="auto">
            <a:xfrm>
              <a:off x="4973" y="12752"/>
              <a:ext cx="47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22" name="Rectangle 419"/>
            <p:cNvSpPr>
              <a:spLocks noChangeArrowheads="1"/>
            </p:cNvSpPr>
            <p:nvPr/>
          </p:nvSpPr>
          <p:spPr bwMode="auto">
            <a:xfrm>
              <a:off x="5539" y="12392"/>
              <a:ext cx="47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23" name="Rectangle 420"/>
            <p:cNvSpPr>
              <a:spLocks noChangeArrowheads="1"/>
            </p:cNvSpPr>
            <p:nvPr/>
          </p:nvSpPr>
          <p:spPr bwMode="auto">
            <a:xfrm>
              <a:off x="6101" y="12392"/>
              <a:ext cx="47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24" name="Rectangle 421"/>
            <p:cNvSpPr>
              <a:spLocks noChangeArrowheads="1"/>
            </p:cNvSpPr>
            <p:nvPr/>
          </p:nvSpPr>
          <p:spPr bwMode="auto">
            <a:xfrm>
              <a:off x="6663" y="12392"/>
              <a:ext cx="47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25" name="Rectangle 422"/>
            <p:cNvSpPr>
              <a:spLocks noChangeArrowheads="1"/>
            </p:cNvSpPr>
            <p:nvPr/>
          </p:nvSpPr>
          <p:spPr bwMode="auto">
            <a:xfrm>
              <a:off x="7564" y="12392"/>
              <a:ext cx="47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26" name="Rectangle 423"/>
            <p:cNvSpPr>
              <a:spLocks noChangeArrowheads="1"/>
            </p:cNvSpPr>
            <p:nvPr/>
          </p:nvSpPr>
          <p:spPr bwMode="auto">
            <a:xfrm>
              <a:off x="4413" y="12752"/>
              <a:ext cx="47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27" name="Rectangle 424"/>
            <p:cNvSpPr>
              <a:spLocks noChangeArrowheads="1"/>
            </p:cNvSpPr>
            <p:nvPr/>
          </p:nvSpPr>
          <p:spPr bwMode="auto">
            <a:xfrm>
              <a:off x="3849" y="12392"/>
              <a:ext cx="47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28" name="Rectangle 425"/>
            <p:cNvSpPr>
              <a:spLocks noChangeArrowheads="1"/>
            </p:cNvSpPr>
            <p:nvPr/>
          </p:nvSpPr>
          <p:spPr bwMode="auto">
            <a:xfrm>
              <a:off x="8909" y="12752"/>
              <a:ext cx="47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29" name="Rectangle 426"/>
            <p:cNvSpPr>
              <a:spLocks noChangeArrowheads="1"/>
            </p:cNvSpPr>
            <p:nvPr/>
          </p:nvSpPr>
          <p:spPr bwMode="auto">
            <a:xfrm>
              <a:off x="8349" y="12752"/>
              <a:ext cx="47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30" name="Rectangle 427"/>
            <p:cNvSpPr>
              <a:spLocks noChangeArrowheads="1"/>
            </p:cNvSpPr>
            <p:nvPr/>
          </p:nvSpPr>
          <p:spPr bwMode="auto">
            <a:xfrm>
              <a:off x="7397" y="8712"/>
              <a:ext cx="1260" cy="7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0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Office in Taipei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31" name="Rectangle 428"/>
            <p:cNvSpPr>
              <a:spLocks noChangeArrowheads="1"/>
            </p:cNvSpPr>
            <p:nvPr/>
          </p:nvSpPr>
          <p:spPr bwMode="auto">
            <a:xfrm>
              <a:off x="7869" y="8751"/>
              <a:ext cx="188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 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32" name="Rectangle 429"/>
            <p:cNvSpPr>
              <a:spLocks noChangeArrowheads="1"/>
            </p:cNvSpPr>
            <p:nvPr/>
          </p:nvSpPr>
          <p:spPr bwMode="auto">
            <a:xfrm>
              <a:off x="8319" y="8751"/>
              <a:ext cx="94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33" name="Rectangle 430"/>
            <p:cNvSpPr>
              <a:spLocks noChangeArrowheads="1"/>
            </p:cNvSpPr>
            <p:nvPr/>
          </p:nvSpPr>
          <p:spPr bwMode="auto">
            <a:xfrm>
              <a:off x="7869" y="9076"/>
              <a:ext cx="188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 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34" name="Rectangle 431"/>
            <p:cNvSpPr>
              <a:spLocks noChangeArrowheads="1"/>
            </p:cNvSpPr>
            <p:nvPr/>
          </p:nvSpPr>
          <p:spPr bwMode="auto">
            <a:xfrm>
              <a:off x="4037" y="8676"/>
              <a:ext cx="1440" cy="6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0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Factory in Cungli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35" name="Rectangle 432"/>
            <p:cNvSpPr>
              <a:spLocks noChangeArrowheads="1"/>
            </p:cNvSpPr>
            <p:nvPr/>
          </p:nvSpPr>
          <p:spPr bwMode="auto">
            <a:xfrm>
              <a:off x="4717" y="8751"/>
              <a:ext cx="1" cy="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36" name="Rectangle 433"/>
            <p:cNvSpPr>
              <a:spLocks noChangeArrowheads="1"/>
            </p:cNvSpPr>
            <p:nvPr/>
          </p:nvSpPr>
          <p:spPr bwMode="auto">
            <a:xfrm>
              <a:off x="4947" y="8751"/>
              <a:ext cx="94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37" name="Rectangle 434"/>
            <p:cNvSpPr>
              <a:spLocks noChangeArrowheads="1"/>
            </p:cNvSpPr>
            <p:nvPr/>
          </p:nvSpPr>
          <p:spPr bwMode="auto">
            <a:xfrm>
              <a:off x="4267" y="9076"/>
              <a:ext cx="1" cy="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38" name="Rectangle 435"/>
            <p:cNvSpPr>
              <a:spLocks noChangeArrowheads="1"/>
            </p:cNvSpPr>
            <p:nvPr/>
          </p:nvSpPr>
          <p:spPr bwMode="auto">
            <a:xfrm>
              <a:off x="4717" y="9076"/>
              <a:ext cx="1" cy="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39" name="Line 436"/>
            <p:cNvSpPr>
              <a:spLocks noChangeShapeType="1"/>
            </p:cNvSpPr>
            <p:nvPr/>
          </p:nvSpPr>
          <p:spPr bwMode="auto">
            <a:xfrm>
              <a:off x="6661" y="11220"/>
              <a:ext cx="1" cy="446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440" name="Rectangle 437"/>
            <p:cNvSpPr>
              <a:spLocks noChangeArrowheads="1"/>
            </p:cNvSpPr>
            <p:nvPr/>
          </p:nvSpPr>
          <p:spPr bwMode="auto">
            <a:xfrm>
              <a:off x="4745" y="6299"/>
              <a:ext cx="2112" cy="414"/>
            </a:xfrm>
            <a:prstGeom prst="rect">
              <a:avLst/>
            </a:prstGeom>
            <a:noFill/>
            <a:ln w="825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41" name="Rectangle 438"/>
            <p:cNvSpPr>
              <a:spLocks noChangeArrowheads="1"/>
            </p:cNvSpPr>
            <p:nvPr/>
          </p:nvSpPr>
          <p:spPr bwMode="auto">
            <a:xfrm>
              <a:off x="5159" y="7110"/>
              <a:ext cx="978" cy="416"/>
            </a:xfrm>
            <a:prstGeom prst="rect">
              <a:avLst/>
            </a:prstGeom>
            <a:noFill/>
            <a:ln w="825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42" name="Rectangle 439"/>
            <p:cNvSpPr>
              <a:spLocks noChangeArrowheads="1"/>
            </p:cNvSpPr>
            <p:nvPr/>
          </p:nvSpPr>
          <p:spPr bwMode="auto">
            <a:xfrm>
              <a:off x="7264" y="5893"/>
              <a:ext cx="2017" cy="539"/>
            </a:xfrm>
            <a:prstGeom prst="rect">
              <a:avLst/>
            </a:prstGeom>
            <a:noFill/>
            <a:ln w="825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43" name="Rectangle 440"/>
            <p:cNvSpPr>
              <a:spLocks noChangeArrowheads="1"/>
            </p:cNvSpPr>
            <p:nvPr/>
          </p:nvSpPr>
          <p:spPr bwMode="auto">
            <a:xfrm>
              <a:off x="6871" y="10477"/>
              <a:ext cx="1226" cy="939"/>
            </a:xfrm>
            <a:prstGeom prst="rect">
              <a:avLst/>
            </a:prstGeom>
            <a:noFill/>
            <a:ln w="825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44" name="Rectangle 441"/>
            <p:cNvSpPr>
              <a:spLocks noChangeArrowheads="1"/>
            </p:cNvSpPr>
            <p:nvPr/>
          </p:nvSpPr>
          <p:spPr bwMode="auto">
            <a:xfrm>
              <a:off x="8477" y="10487"/>
              <a:ext cx="1476" cy="929"/>
            </a:xfrm>
            <a:prstGeom prst="rect">
              <a:avLst/>
            </a:prstGeom>
            <a:noFill/>
            <a:ln w="825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45" name="Rectangle 442"/>
            <p:cNvSpPr>
              <a:spLocks noChangeArrowheads="1"/>
            </p:cNvSpPr>
            <p:nvPr/>
          </p:nvSpPr>
          <p:spPr bwMode="auto">
            <a:xfrm>
              <a:off x="5310" y="10354"/>
              <a:ext cx="1413" cy="846"/>
            </a:xfrm>
            <a:prstGeom prst="rect">
              <a:avLst/>
            </a:prstGeom>
            <a:noFill/>
            <a:ln w="825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46" name="Rectangle 443"/>
            <p:cNvSpPr>
              <a:spLocks noChangeArrowheads="1"/>
            </p:cNvSpPr>
            <p:nvPr/>
          </p:nvSpPr>
          <p:spPr bwMode="auto">
            <a:xfrm>
              <a:off x="1790" y="10335"/>
              <a:ext cx="1690" cy="808"/>
            </a:xfrm>
            <a:prstGeom prst="rect">
              <a:avLst/>
            </a:prstGeom>
            <a:noFill/>
            <a:ln w="825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47" name="Rectangle 444"/>
            <p:cNvSpPr>
              <a:spLocks noChangeArrowheads="1"/>
            </p:cNvSpPr>
            <p:nvPr/>
          </p:nvSpPr>
          <p:spPr bwMode="auto">
            <a:xfrm>
              <a:off x="1945" y="10327"/>
              <a:ext cx="1301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0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Manufacturing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0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 department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48" name="Rectangle 445"/>
            <p:cNvSpPr>
              <a:spLocks noChangeArrowheads="1"/>
            </p:cNvSpPr>
            <p:nvPr/>
          </p:nvSpPr>
          <p:spPr bwMode="auto">
            <a:xfrm>
              <a:off x="9270" y="8691"/>
              <a:ext cx="1259" cy="848"/>
            </a:xfrm>
            <a:prstGeom prst="rect">
              <a:avLst/>
            </a:prstGeom>
            <a:noFill/>
            <a:ln w="825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49" name="Rectangle 446"/>
            <p:cNvSpPr>
              <a:spLocks noChangeArrowheads="1"/>
            </p:cNvSpPr>
            <p:nvPr/>
          </p:nvSpPr>
          <p:spPr bwMode="auto">
            <a:xfrm>
              <a:off x="4765" y="5559"/>
              <a:ext cx="2224" cy="380"/>
            </a:xfrm>
            <a:prstGeom prst="rect">
              <a:avLst/>
            </a:prstGeom>
            <a:noFill/>
            <a:ln w="825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50" name="Line 447"/>
            <p:cNvSpPr>
              <a:spLocks noChangeShapeType="1"/>
            </p:cNvSpPr>
            <p:nvPr/>
          </p:nvSpPr>
          <p:spPr bwMode="auto">
            <a:xfrm flipV="1">
              <a:off x="6285" y="9732"/>
              <a:ext cx="1" cy="745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451" name="Line 448"/>
            <p:cNvSpPr>
              <a:spLocks noChangeShapeType="1"/>
            </p:cNvSpPr>
            <p:nvPr/>
          </p:nvSpPr>
          <p:spPr bwMode="auto">
            <a:xfrm>
              <a:off x="8032" y="8394"/>
              <a:ext cx="1" cy="297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452" name="Line 449"/>
            <p:cNvSpPr>
              <a:spLocks noChangeShapeType="1"/>
            </p:cNvSpPr>
            <p:nvPr/>
          </p:nvSpPr>
          <p:spPr bwMode="auto">
            <a:xfrm>
              <a:off x="5670" y="7500"/>
              <a:ext cx="1" cy="894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453" name="Line 450"/>
            <p:cNvSpPr>
              <a:spLocks noChangeShapeType="1"/>
            </p:cNvSpPr>
            <p:nvPr/>
          </p:nvSpPr>
          <p:spPr bwMode="auto">
            <a:xfrm>
              <a:off x="4995" y="7946"/>
              <a:ext cx="675" cy="1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454" name="Rectangle 452"/>
            <p:cNvSpPr>
              <a:spLocks noChangeArrowheads="1"/>
            </p:cNvSpPr>
            <p:nvPr/>
          </p:nvSpPr>
          <p:spPr bwMode="auto">
            <a:xfrm>
              <a:off x="4781" y="4547"/>
              <a:ext cx="2577" cy="466"/>
            </a:xfrm>
            <a:prstGeom prst="rect">
              <a:avLst/>
            </a:prstGeom>
            <a:noFill/>
            <a:ln w="825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55" name="Line 453"/>
            <p:cNvSpPr>
              <a:spLocks noChangeShapeType="1"/>
            </p:cNvSpPr>
            <p:nvPr/>
          </p:nvSpPr>
          <p:spPr bwMode="auto">
            <a:xfrm>
              <a:off x="5636" y="5973"/>
              <a:ext cx="3" cy="361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456" name="Line 454"/>
            <p:cNvSpPr>
              <a:spLocks noChangeShapeType="1"/>
            </p:cNvSpPr>
            <p:nvPr/>
          </p:nvSpPr>
          <p:spPr bwMode="auto">
            <a:xfrm>
              <a:off x="5636" y="6748"/>
              <a:ext cx="3" cy="362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457" name="Line 455"/>
            <p:cNvSpPr>
              <a:spLocks noChangeShapeType="1"/>
            </p:cNvSpPr>
            <p:nvPr/>
          </p:nvSpPr>
          <p:spPr bwMode="auto">
            <a:xfrm>
              <a:off x="4658" y="8394"/>
              <a:ext cx="5174" cy="1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458" name="Line 456"/>
            <p:cNvSpPr>
              <a:spLocks noChangeShapeType="1"/>
            </p:cNvSpPr>
            <p:nvPr/>
          </p:nvSpPr>
          <p:spPr bwMode="auto">
            <a:xfrm flipH="1" flipV="1">
              <a:off x="2316" y="9731"/>
              <a:ext cx="3945" cy="1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459" name="Line 457"/>
            <p:cNvSpPr>
              <a:spLocks noChangeShapeType="1"/>
            </p:cNvSpPr>
            <p:nvPr/>
          </p:nvSpPr>
          <p:spPr bwMode="auto">
            <a:xfrm flipV="1">
              <a:off x="9171" y="9732"/>
              <a:ext cx="1" cy="745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460" name="Line 458"/>
            <p:cNvSpPr>
              <a:spLocks noChangeShapeType="1"/>
            </p:cNvSpPr>
            <p:nvPr/>
          </p:nvSpPr>
          <p:spPr bwMode="auto">
            <a:xfrm>
              <a:off x="9832" y="8394"/>
              <a:ext cx="1" cy="297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461" name="Line 459"/>
            <p:cNvSpPr>
              <a:spLocks noChangeShapeType="1"/>
            </p:cNvSpPr>
            <p:nvPr/>
          </p:nvSpPr>
          <p:spPr bwMode="auto">
            <a:xfrm flipH="1">
              <a:off x="7979" y="9594"/>
              <a:ext cx="44" cy="92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462" name="Line 460"/>
            <p:cNvSpPr>
              <a:spLocks noChangeShapeType="1"/>
            </p:cNvSpPr>
            <p:nvPr/>
          </p:nvSpPr>
          <p:spPr bwMode="auto">
            <a:xfrm flipV="1">
              <a:off x="7422" y="9732"/>
              <a:ext cx="1" cy="745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463" name="Line 461"/>
            <p:cNvSpPr>
              <a:spLocks noChangeShapeType="1"/>
            </p:cNvSpPr>
            <p:nvPr/>
          </p:nvSpPr>
          <p:spPr bwMode="auto">
            <a:xfrm>
              <a:off x="4658" y="9434"/>
              <a:ext cx="1" cy="298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464" name="Line 462"/>
            <p:cNvSpPr>
              <a:spLocks noChangeShapeType="1"/>
            </p:cNvSpPr>
            <p:nvPr/>
          </p:nvSpPr>
          <p:spPr bwMode="auto">
            <a:xfrm>
              <a:off x="4658" y="8394"/>
              <a:ext cx="1" cy="297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465" name="Rectangle 463"/>
            <p:cNvSpPr>
              <a:spLocks noChangeArrowheads="1"/>
            </p:cNvSpPr>
            <p:nvPr/>
          </p:nvSpPr>
          <p:spPr bwMode="auto">
            <a:xfrm>
              <a:off x="4080" y="11687"/>
              <a:ext cx="437" cy="1992"/>
            </a:xfrm>
            <a:prstGeom prst="rect">
              <a:avLst/>
            </a:prstGeom>
            <a:noFill/>
            <a:ln w="825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66" name="Rectangle 464"/>
            <p:cNvSpPr>
              <a:spLocks noChangeArrowheads="1"/>
            </p:cNvSpPr>
            <p:nvPr/>
          </p:nvSpPr>
          <p:spPr bwMode="auto">
            <a:xfrm>
              <a:off x="5280" y="11687"/>
              <a:ext cx="497" cy="1992"/>
            </a:xfrm>
            <a:prstGeom prst="rect">
              <a:avLst/>
            </a:prstGeom>
            <a:noFill/>
            <a:ln w="825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67" name="Rectangle 465"/>
            <p:cNvSpPr>
              <a:spLocks noChangeArrowheads="1"/>
            </p:cNvSpPr>
            <p:nvPr/>
          </p:nvSpPr>
          <p:spPr bwMode="auto">
            <a:xfrm>
              <a:off x="5825" y="11666"/>
              <a:ext cx="492" cy="2013"/>
            </a:xfrm>
            <a:prstGeom prst="rect">
              <a:avLst/>
            </a:prstGeom>
            <a:noFill/>
            <a:ln w="825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68" name="Rectangle 466"/>
            <p:cNvSpPr>
              <a:spLocks noChangeArrowheads="1"/>
            </p:cNvSpPr>
            <p:nvPr/>
          </p:nvSpPr>
          <p:spPr bwMode="auto">
            <a:xfrm>
              <a:off x="6426" y="11667"/>
              <a:ext cx="431" cy="2012"/>
            </a:xfrm>
            <a:prstGeom prst="rect">
              <a:avLst/>
            </a:prstGeom>
            <a:noFill/>
            <a:ln w="825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69" name="Rectangle 467"/>
            <p:cNvSpPr>
              <a:spLocks noChangeArrowheads="1"/>
            </p:cNvSpPr>
            <p:nvPr/>
          </p:nvSpPr>
          <p:spPr bwMode="auto">
            <a:xfrm>
              <a:off x="7217" y="11699"/>
              <a:ext cx="540" cy="1980"/>
            </a:xfrm>
            <a:prstGeom prst="rect">
              <a:avLst/>
            </a:prstGeom>
            <a:noFill/>
            <a:ln w="825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70" name="Rectangle 468"/>
            <p:cNvSpPr>
              <a:spLocks noChangeArrowheads="1"/>
            </p:cNvSpPr>
            <p:nvPr/>
          </p:nvSpPr>
          <p:spPr bwMode="auto">
            <a:xfrm>
              <a:off x="3480" y="11687"/>
              <a:ext cx="497" cy="1992"/>
            </a:xfrm>
            <a:prstGeom prst="rect">
              <a:avLst/>
            </a:prstGeom>
            <a:noFill/>
            <a:ln w="825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71" name="Rectangle 469"/>
            <p:cNvSpPr>
              <a:spLocks noChangeArrowheads="1"/>
            </p:cNvSpPr>
            <p:nvPr/>
          </p:nvSpPr>
          <p:spPr bwMode="auto">
            <a:xfrm>
              <a:off x="2803" y="11666"/>
              <a:ext cx="634" cy="1473"/>
            </a:xfrm>
            <a:prstGeom prst="rect">
              <a:avLst/>
            </a:prstGeom>
            <a:noFill/>
            <a:ln w="825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72" name="Rectangle 470"/>
            <p:cNvSpPr>
              <a:spLocks noChangeArrowheads="1"/>
            </p:cNvSpPr>
            <p:nvPr/>
          </p:nvSpPr>
          <p:spPr bwMode="auto">
            <a:xfrm>
              <a:off x="8965" y="11849"/>
              <a:ext cx="540" cy="1980"/>
            </a:xfrm>
            <a:prstGeom prst="rect">
              <a:avLst/>
            </a:prstGeom>
            <a:noFill/>
            <a:ln w="825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73" name="Rectangle 472"/>
            <p:cNvSpPr>
              <a:spLocks noChangeArrowheads="1"/>
            </p:cNvSpPr>
            <p:nvPr/>
          </p:nvSpPr>
          <p:spPr bwMode="auto">
            <a:xfrm>
              <a:off x="7217" y="8691"/>
              <a:ext cx="1293" cy="864"/>
            </a:xfrm>
            <a:prstGeom prst="rect">
              <a:avLst/>
            </a:prstGeom>
            <a:noFill/>
            <a:ln w="825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74" name="Rectangle 473"/>
            <p:cNvSpPr>
              <a:spLocks noChangeArrowheads="1"/>
            </p:cNvSpPr>
            <p:nvPr/>
          </p:nvSpPr>
          <p:spPr bwMode="auto">
            <a:xfrm>
              <a:off x="3905" y="8691"/>
              <a:ext cx="1332" cy="820"/>
            </a:xfrm>
            <a:prstGeom prst="rect">
              <a:avLst/>
            </a:prstGeom>
            <a:noFill/>
            <a:ln w="825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75" name="Line 474"/>
            <p:cNvSpPr>
              <a:spLocks noChangeShapeType="1"/>
            </p:cNvSpPr>
            <p:nvPr/>
          </p:nvSpPr>
          <p:spPr bwMode="auto">
            <a:xfrm>
              <a:off x="2400" y="11220"/>
              <a:ext cx="3046" cy="3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476" name="Line 475"/>
            <p:cNvSpPr>
              <a:spLocks noChangeShapeType="1"/>
            </p:cNvSpPr>
            <p:nvPr/>
          </p:nvSpPr>
          <p:spPr bwMode="auto">
            <a:xfrm>
              <a:off x="3758" y="11220"/>
              <a:ext cx="1" cy="447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477" name="Line 476"/>
            <p:cNvSpPr>
              <a:spLocks noChangeShapeType="1"/>
            </p:cNvSpPr>
            <p:nvPr/>
          </p:nvSpPr>
          <p:spPr bwMode="auto">
            <a:xfrm>
              <a:off x="4320" y="11220"/>
              <a:ext cx="1" cy="447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478" name="Line 477"/>
            <p:cNvSpPr>
              <a:spLocks noChangeShapeType="1"/>
            </p:cNvSpPr>
            <p:nvPr/>
          </p:nvSpPr>
          <p:spPr bwMode="auto">
            <a:xfrm>
              <a:off x="4883" y="11220"/>
              <a:ext cx="1" cy="447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479" name="Line 478"/>
            <p:cNvSpPr>
              <a:spLocks noChangeShapeType="1"/>
            </p:cNvSpPr>
            <p:nvPr/>
          </p:nvSpPr>
          <p:spPr bwMode="auto">
            <a:xfrm>
              <a:off x="5445" y="11220"/>
              <a:ext cx="1" cy="447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480" name="Line 479"/>
            <p:cNvSpPr>
              <a:spLocks noChangeShapeType="1"/>
            </p:cNvSpPr>
            <p:nvPr/>
          </p:nvSpPr>
          <p:spPr bwMode="auto">
            <a:xfrm>
              <a:off x="6008" y="11220"/>
              <a:ext cx="653" cy="1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481" name="Line 480"/>
            <p:cNvSpPr>
              <a:spLocks noChangeShapeType="1"/>
            </p:cNvSpPr>
            <p:nvPr/>
          </p:nvSpPr>
          <p:spPr bwMode="auto">
            <a:xfrm>
              <a:off x="6008" y="11220"/>
              <a:ext cx="1" cy="447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482" name="Line 481"/>
            <p:cNvSpPr>
              <a:spLocks noChangeShapeType="1"/>
            </p:cNvSpPr>
            <p:nvPr/>
          </p:nvSpPr>
          <p:spPr bwMode="auto">
            <a:xfrm flipH="1">
              <a:off x="7398" y="11460"/>
              <a:ext cx="24" cy="239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483" name="Rectangle 482"/>
            <p:cNvSpPr>
              <a:spLocks noChangeArrowheads="1"/>
            </p:cNvSpPr>
            <p:nvPr/>
          </p:nvSpPr>
          <p:spPr bwMode="auto">
            <a:xfrm>
              <a:off x="4680" y="11687"/>
              <a:ext cx="377" cy="1992"/>
            </a:xfrm>
            <a:prstGeom prst="rect">
              <a:avLst/>
            </a:prstGeom>
            <a:noFill/>
            <a:ln w="825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84" name="Line 483"/>
            <p:cNvSpPr>
              <a:spLocks noChangeShapeType="1"/>
            </p:cNvSpPr>
            <p:nvPr/>
          </p:nvSpPr>
          <p:spPr bwMode="auto">
            <a:xfrm flipH="1">
              <a:off x="2400" y="11240"/>
              <a:ext cx="1" cy="426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485" name="Line 484"/>
            <p:cNvSpPr>
              <a:spLocks noChangeShapeType="1"/>
            </p:cNvSpPr>
            <p:nvPr/>
          </p:nvSpPr>
          <p:spPr bwMode="auto">
            <a:xfrm flipV="1">
              <a:off x="2340" y="9731"/>
              <a:ext cx="1" cy="664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486" name="Line 485"/>
            <p:cNvSpPr>
              <a:spLocks noChangeShapeType="1"/>
            </p:cNvSpPr>
            <p:nvPr/>
          </p:nvSpPr>
          <p:spPr bwMode="auto">
            <a:xfrm>
              <a:off x="4949" y="6959"/>
              <a:ext cx="675" cy="1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487" name="Rectangle 486"/>
            <p:cNvSpPr>
              <a:spLocks noChangeArrowheads="1"/>
            </p:cNvSpPr>
            <p:nvPr/>
          </p:nvSpPr>
          <p:spPr bwMode="auto">
            <a:xfrm>
              <a:off x="3038" y="6797"/>
              <a:ext cx="1908" cy="40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0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  Chairman office 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88" name="Rectangle 487"/>
            <p:cNvSpPr>
              <a:spLocks noChangeArrowheads="1"/>
            </p:cNvSpPr>
            <p:nvPr/>
          </p:nvSpPr>
          <p:spPr bwMode="auto">
            <a:xfrm>
              <a:off x="2897" y="7739"/>
              <a:ext cx="2079" cy="36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0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   President office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89" name="Line 488"/>
            <p:cNvSpPr>
              <a:spLocks noChangeShapeType="1"/>
            </p:cNvSpPr>
            <p:nvPr/>
          </p:nvSpPr>
          <p:spPr bwMode="auto">
            <a:xfrm>
              <a:off x="3056" y="11222"/>
              <a:ext cx="1" cy="447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490" name="Rectangle 489"/>
            <p:cNvSpPr>
              <a:spLocks noChangeArrowheads="1"/>
            </p:cNvSpPr>
            <p:nvPr/>
          </p:nvSpPr>
          <p:spPr bwMode="auto">
            <a:xfrm>
              <a:off x="2177" y="11699"/>
              <a:ext cx="540" cy="1800"/>
            </a:xfrm>
            <a:prstGeom prst="rect">
              <a:avLst/>
            </a:prstGeom>
            <a:noFill/>
            <a:ln w="825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91" name="Line 490"/>
            <p:cNvSpPr>
              <a:spLocks noChangeShapeType="1"/>
            </p:cNvSpPr>
            <p:nvPr/>
          </p:nvSpPr>
          <p:spPr bwMode="auto">
            <a:xfrm flipH="1">
              <a:off x="1746" y="11219"/>
              <a:ext cx="1" cy="426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492" name="Line 491"/>
            <p:cNvSpPr>
              <a:spLocks noChangeShapeType="1"/>
            </p:cNvSpPr>
            <p:nvPr/>
          </p:nvSpPr>
          <p:spPr bwMode="auto">
            <a:xfrm>
              <a:off x="1747" y="11219"/>
              <a:ext cx="653" cy="1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493" name="Rectangle 492"/>
            <p:cNvSpPr>
              <a:spLocks noChangeArrowheads="1"/>
            </p:cNvSpPr>
            <p:nvPr/>
          </p:nvSpPr>
          <p:spPr bwMode="auto">
            <a:xfrm>
              <a:off x="1596" y="11666"/>
              <a:ext cx="450" cy="1473"/>
            </a:xfrm>
            <a:prstGeom prst="rect">
              <a:avLst/>
            </a:prstGeom>
            <a:noFill/>
            <a:ln w="825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94" name="Line 494"/>
            <p:cNvSpPr>
              <a:spLocks noChangeShapeType="1"/>
            </p:cNvSpPr>
            <p:nvPr/>
          </p:nvSpPr>
          <p:spPr bwMode="auto">
            <a:xfrm>
              <a:off x="5585" y="5039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495" name="Line 495"/>
            <p:cNvSpPr>
              <a:spLocks noChangeShapeType="1"/>
            </p:cNvSpPr>
            <p:nvPr/>
          </p:nvSpPr>
          <p:spPr bwMode="auto">
            <a:xfrm flipV="1">
              <a:off x="5633" y="6107"/>
              <a:ext cx="1631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496" name="Line 496"/>
            <p:cNvSpPr>
              <a:spLocks noChangeShapeType="1"/>
            </p:cNvSpPr>
            <p:nvPr/>
          </p:nvSpPr>
          <p:spPr bwMode="auto">
            <a:xfrm>
              <a:off x="7397" y="9719"/>
              <a:ext cx="18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497" name="Text Box 497"/>
            <p:cNvSpPr txBox="1">
              <a:spLocks noChangeArrowheads="1"/>
            </p:cNvSpPr>
            <p:nvPr/>
          </p:nvSpPr>
          <p:spPr bwMode="auto">
            <a:xfrm>
              <a:off x="1457" y="11699"/>
              <a:ext cx="720" cy="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800">
                  <a:latin typeface="Times New Roman" panose="02020603050405020304" pitchFamily="18" charset="0"/>
                  <a:ea typeface="新細明體" panose="02020500000000000000" pitchFamily="18" charset="-120"/>
                </a:rPr>
                <a:t>Laboratory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98" name="Text Box 498"/>
            <p:cNvSpPr txBox="1">
              <a:spLocks noChangeArrowheads="1"/>
            </p:cNvSpPr>
            <p:nvPr/>
          </p:nvSpPr>
          <p:spPr bwMode="auto">
            <a:xfrm>
              <a:off x="1961" y="11699"/>
              <a:ext cx="1032" cy="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800">
                  <a:latin typeface="Times New Roman" panose="02020603050405020304" pitchFamily="18" charset="0"/>
                  <a:ea typeface="新細明體" panose="02020500000000000000" pitchFamily="18" charset="-120"/>
                </a:rPr>
                <a:t>Quality assurance department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499" name="Text Box 499"/>
            <p:cNvSpPr txBox="1">
              <a:spLocks noChangeArrowheads="1"/>
            </p:cNvSpPr>
            <p:nvPr/>
          </p:nvSpPr>
          <p:spPr bwMode="auto">
            <a:xfrm>
              <a:off x="2621" y="11867"/>
              <a:ext cx="1032" cy="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00">
                  <a:latin typeface="Times New Roman" panose="02020603050405020304" pitchFamily="18" charset="0"/>
                  <a:ea typeface="新細明體" panose="02020500000000000000" pitchFamily="18" charset="-120"/>
                </a:rPr>
                <a:t>Rubber cable department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500" name="Text Box 500"/>
            <p:cNvSpPr txBox="1">
              <a:spLocks noChangeArrowheads="1"/>
            </p:cNvSpPr>
            <p:nvPr/>
          </p:nvSpPr>
          <p:spPr bwMode="auto">
            <a:xfrm>
              <a:off x="3173" y="11843"/>
              <a:ext cx="1080" cy="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800">
                  <a:latin typeface="Times New Roman" panose="02020603050405020304" pitchFamily="18" charset="0"/>
                  <a:ea typeface="新細明體" panose="02020500000000000000" pitchFamily="18" charset="-120"/>
                </a:rPr>
                <a:t>Telecommunication cable department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501" name="Text Box 501"/>
            <p:cNvSpPr txBox="1">
              <a:spLocks noChangeArrowheads="1"/>
            </p:cNvSpPr>
            <p:nvPr/>
          </p:nvSpPr>
          <p:spPr bwMode="auto">
            <a:xfrm>
              <a:off x="3977" y="11831"/>
              <a:ext cx="720" cy="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800">
                  <a:latin typeface="Times New Roman" panose="02020603050405020304" pitchFamily="18" charset="0"/>
                  <a:ea typeface="新細明體" panose="02020500000000000000" pitchFamily="18" charset="-120"/>
                </a:rPr>
                <a:t>Power cable department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502" name="Text Box 502"/>
            <p:cNvSpPr txBox="1">
              <a:spLocks noChangeArrowheads="1"/>
            </p:cNvSpPr>
            <p:nvPr/>
          </p:nvSpPr>
          <p:spPr bwMode="auto">
            <a:xfrm>
              <a:off x="4517" y="11699"/>
              <a:ext cx="720" cy="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800">
                  <a:latin typeface="Times New Roman" panose="02020603050405020304" pitchFamily="18" charset="0"/>
                  <a:ea typeface="新細明體" panose="02020500000000000000" pitchFamily="18" charset="-120"/>
                </a:rPr>
                <a:t>R &amp; D department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503" name="Text Box 503"/>
            <p:cNvSpPr txBox="1">
              <a:spLocks noChangeArrowheads="1"/>
            </p:cNvSpPr>
            <p:nvPr/>
          </p:nvSpPr>
          <p:spPr bwMode="auto">
            <a:xfrm>
              <a:off x="5117" y="11699"/>
              <a:ext cx="720" cy="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800">
                  <a:latin typeface="Times New Roman" panose="02020603050405020304" pitchFamily="18" charset="0"/>
                  <a:ea typeface="新細明體" panose="02020500000000000000" pitchFamily="18" charset="-120"/>
                </a:rPr>
                <a:t>Ministry of works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504" name="Text Box 504"/>
            <p:cNvSpPr txBox="1">
              <a:spLocks noChangeArrowheads="1"/>
            </p:cNvSpPr>
            <p:nvPr/>
          </p:nvSpPr>
          <p:spPr bwMode="auto">
            <a:xfrm>
              <a:off x="5645" y="11699"/>
              <a:ext cx="720" cy="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800">
                  <a:latin typeface="Times New Roman" panose="02020603050405020304" pitchFamily="18" charset="0"/>
                  <a:ea typeface="新細明體" panose="02020500000000000000" pitchFamily="18" charset="-120"/>
                </a:rPr>
                <a:t>Purchasing department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505" name="Text Box 505"/>
            <p:cNvSpPr txBox="1">
              <a:spLocks noChangeArrowheads="1"/>
            </p:cNvSpPr>
            <p:nvPr/>
          </p:nvSpPr>
          <p:spPr bwMode="auto">
            <a:xfrm>
              <a:off x="6293" y="11699"/>
              <a:ext cx="720" cy="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800">
                  <a:latin typeface="Times New Roman" panose="02020603050405020304" pitchFamily="18" charset="0"/>
                  <a:ea typeface="新細明體" panose="02020500000000000000" pitchFamily="18" charset="-120"/>
                </a:rPr>
                <a:t>General department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506" name="Text Box 506"/>
            <p:cNvSpPr txBox="1">
              <a:spLocks noChangeArrowheads="1"/>
            </p:cNvSpPr>
            <p:nvPr/>
          </p:nvSpPr>
          <p:spPr bwMode="auto">
            <a:xfrm>
              <a:off x="7037" y="11699"/>
              <a:ext cx="720" cy="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800">
                  <a:latin typeface="Times New Roman" panose="02020603050405020304" pitchFamily="18" charset="0"/>
                  <a:ea typeface="新細明體" panose="02020500000000000000" pitchFamily="18" charset="-120"/>
                </a:rPr>
                <a:t>Fianacial department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15507" name="Text Box 510"/>
            <p:cNvSpPr txBox="1">
              <a:spLocks noChangeArrowheads="1"/>
            </p:cNvSpPr>
            <p:nvPr/>
          </p:nvSpPr>
          <p:spPr bwMode="auto">
            <a:xfrm>
              <a:off x="8867" y="11958"/>
              <a:ext cx="720" cy="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>
                  <a:solidFill>
                    <a:schemeClr val="tx1"/>
                  </a:solidFill>
                  <a:latin typeface="Lucida Sans Unicode" panose="020B0602030504020204" pitchFamily="34" charset="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800">
                  <a:latin typeface="Times New Roman" panose="02020603050405020304" pitchFamily="18" charset="0"/>
                  <a:ea typeface="新細明體" panose="02020500000000000000" pitchFamily="18" charset="-120"/>
                </a:rPr>
                <a:t>Business department II</a:t>
              </a:r>
              <a:endParaRPr lang="en-US" altLang="zh-TW" sz="1800">
                <a:latin typeface="Verdana" panose="020B0604030504040204" pitchFamily="34" charset="0"/>
                <a:ea typeface="新細明體" panose="02020500000000000000" pitchFamily="18" charset="-120"/>
              </a:endParaRPr>
            </a:p>
          </p:txBody>
        </p:sp>
      </p:grpSp>
      <p:sp>
        <p:nvSpPr>
          <p:cNvPr id="15366" name="Line 481"/>
          <p:cNvSpPr>
            <a:spLocks noChangeShapeType="1"/>
          </p:cNvSpPr>
          <p:nvPr/>
        </p:nvSpPr>
        <p:spPr bwMode="auto">
          <a:xfrm flipH="1">
            <a:off x="6848475" y="5213350"/>
            <a:ext cx="17463" cy="150813"/>
          </a:xfrm>
          <a:prstGeom prst="line">
            <a:avLst/>
          </a:prstGeom>
          <a:noFill/>
          <a:ln w="825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cxnSp>
        <p:nvCxnSpPr>
          <p:cNvPr id="4" name="直線接點 3"/>
          <p:cNvCxnSpPr/>
          <p:nvPr/>
        </p:nvCxnSpPr>
        <p:spPr>
          <a:xfrm flipV="1">
            <a:off x="3057525" y="2997200"/>
            <a:ext cx="1122363" cy="31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935038" y="2735263"/>
            <a:ext cx="1765300" cy="1889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46" name="矩形 145"/>
          <p:cNvSpPr/>
          <p:nvPr/>
        </p:nvSpPr>
        <p:spPr>
          <a:xfrm>
            <a:off x="944563" y="2995613"/>
            <a:ext cx="1765300" cy="1889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5370" name="文字方塊 2"/>
          <p:cNvSpPr txBox="1">
            <a:spLocks noChangeArrowheads="1"/>
          </p:cNvSpPr>
          <p:nvPr/>
        </p:nvSpPr>
        <p:spPr bwMode="auto">
          <a:xfrm>
            <a:off x="1116013" y="2955925"/>
            <a:ext cx="15430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000">
                <a:latin typeface="標楷體" panose="03000509000000000000" pitchFamily="65" charset="-120"/>
                <a:ea typeface="標楷體" panose="03000509000000000000" pitchFamily="65" charset="-120"/>
              </a:rPr>
              <a:t>Audit committee</a:t>
            </a:r>
            <a:endParaRPr lang="zh-TW" altLang="en-US" sz="10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371" name="文字方塊 4"/>
          <p:cNvSpPr txBox="1">
            <a:spLocks noChangeArrowheads="1"/>
          </p:cNvSpPr>
          <p:nvPr/>
        </p:nvSpPr>
        <p:spPr bwMode="auto">
          <a:xfrm>
            <a:off x="971550" y="2708275"/>
            <a:ext cx="18732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000">
                <a:latin typeface="標楷體" panose="03000509000000000000" pitchFamily="65" charset="-120"/>
                <a:ea typeface="標楷體" panose="03000509000000000000" pitchFamily="65" charset="-120"/>
              </a:rPr>
              <a:t>Compensation committee</a:t>
            </a:r>
            <a:endParaRPr lang="zh-TW" altLang="en-US" sz="1000"/>
          </a:p>
        </p:txBody>
      </p:sp>
      <p:cxnSp>
        <p:nvCxnSpPr>
          <p:cNvPr id="10" name="直線接點 9"/>
          <p:cNvCxnSpPr/>
          <p:nvPr/>
        </p:nvCxnSpPr>
        <p:spPr>
          <a:xfrm>
            <a:off x="2700338" y="3068638"/>
            <a:ext cx="35718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/>
          <p:cNvCxnSpPr/>
          <p:nvPr/>
        </p:nvCxnSpPr>
        <p:spPr>
          <a:xfrm flipV="1">
            <a:off x="3057525" y="2871788"/>
            <a:ext cx="0" cy="217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/>
          <p:cNvCxnSpPr/>
          <p:nvPr/>
        </p:nvCxnSpPr>
        <p:spPr>
          <a:xfrm>
            <a:off x="2659063" y="2871788"/>
            <a:ext cx="3984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接點 2"/>
          <p:cNvCxnSpPr/>
          <p:nvPr/>
        </p:nvCxnSpPr>
        <p:spPr>
          <a:xfrm>
            <a:off x="5281967" y="3310150"/>
            <a:ext cx="0" cy="3946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>
            <a:off x="5281967" y="3704815"/>
            <a:ext cx="23756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2" name="Rectangle 395"/>
          <p:cNvSpPr>
            <a:spLocks noChangeArrowheads="1"/>
          </p:cNvSpPr>
          <p:nvPr/>
        </p:nvSpPr>
        <p:spPr bwMode="auto">
          <a:xfrm>
            <a:off x="5585804" y="3600125"/>
            <a:ext cx="138764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ESG Team</a:t>
            </a:r>
            <a:endParaRPr lang="en-US" altLang="zh-TW" sz="1800" dirty="0">
              <a:latin typeface="Verdan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519532" y="3541816"/>
            <a:ext cx="1189305" cy="228414"/>
          </a:xfrm>
          <a:prstGeom prst="rect">
            <a:avLst/>
          </a:prstGeom>
          <a:noFill/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 altLang="zh-TW" sz="170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170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170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1700" smtClean="0">
                <a:latin typeface="Dotum" pitchFamily="34" charset="-127"/>
                <a:ea typeface="Dotum" pitchFamily="34" charset="-127"/>
              </a:rPr>
              <a:t>Stock Code</a:t>
            </a:r>
            <a:r>
              <a:rPr lang="zh-TW" altLang="en-US" sz="1700" smtClean="0">
                <a:latin typeface="Dotum" pitchFamily="34" charset="-127"/>
                <a:ea typeface="Dotum" pitchFamily="34" charset="-127"/>
              </a:rPr>
              <a:t>：</a:t>
            </a:r>
            <a:r>
              <a:rPr lang="en-US" altLang="zh-TW" sz="1700" smtClean="0">
                <a:latin typeface="Dotum" pitchFamily="34" charset="-127"/>
                <a:ea typeface="Dotum" pitchFamily="34" charset="-127"/>
              </a:rPr>
              <a:t>1616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0225" y="1776413"/>
            <a:ext cx="5013325" cy="4246562"/>
          </a:xfrm>
        </p:spPr>
        <p:txBody>
          <a:bodyPr/>
          <a:lstStyle/>
          <a:p>
            <a:pPr marL="762000" indent="-762000" eaLnBrk="1" hangingPunct="1">
              <a:buFont typeface="Wingdings" panose="05000000000000000000" pitchFamily="2" charset="2"/>
              <a:buNone/>
            </a:pPr>
            <a:r>
              <a:rPr lang="en-US" altLang="zh-TW" sz="2600" dirty="0" smtClean="0">
                <a:solidFill>
                  <a:schemeClr val="accent2"/>
                </a:solidFill>
                <a:latin typeface="Dotum" pitchFamily="34" charset="-127"/>
                <a:ea typeface="Dotum" pitchFamily="34" charset="-127"/>
              </a:rPr>
              <a:t>A. Company  Introduction</a:t>
            </a:r>
            <a:endParaRPr lang="en-US" altLang="zh-TW" sz="1800" dirty="0" smtClean="0">
              <a:solidFill>
                <a:schemeClr val="accent2"/>
              </a:solidFill>
              <a:latin typeface="Dotum" pitchFamily="34" charset="-127"/>
              <a:ea typeface="Dotum" pitchFamily="34" charset="-127"/>
            </a:endParaRPr>
          </a:p>
          <a:p>
            <a:pPr marL="762000" indent="-762000" eaLnBrk="1" hangingPunct="1">
              <a:buFont typeface="Wingdings" panose="05000000000000000000" pitchFamily="2" charset="2"/>
              <a:buNone/>
            </a:pPr>
            <a:endParaRPr lang="en-US" altLang="zh-TW" sz="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62000" indent="-762000" eaLnBrk="1" hangingPunct="1">
              <a:buFont typeface="Wingdings" panose="05000000000000000000" pitchFamily="2" charset="2"/>
              <a:buChar char="Ø"/>
            </a:pPr>
            <a:r>
              <a:rPr lang="en-US" altLang="zh-TW" sz="2000" dirty="0" smtClean="0">
                <a:latin typeface="Dotum" pitchFamily="34" charset="-127"/>
                <a:ea typeface="Dotum" pitchFamily="34" charset="-127"/>
              </a:rPr>
              <a:t>OVERVIEW OF GROUP</a:t>
            </a:r>
          </a:p>
          <a:p>
            <a:pPr marL="762000" indent="-762000" eaLnBrk="1" hangingPunct="1">
              <a:buFont typeface="Wingdings" panose="05000000000000000000" pitchFamily="2" charset="2"/>
              <a:buChar char="Ø"/>
            </a:pPr>
            <a:endParaRPr lang="en-US" altLang="zh-TW" sz="1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6388" name="Picture 4" descr="logo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20713"/>
            <a:ext cx="4537075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198" descr="imag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2708275"/>
            <a:ext cx="3779837" cy="312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Line 202"/>
          <p:cNvSpPr>
            <a:spLocks noChangeShapeType="1"/>
          </p:cNvSpPr>
          <p:nvPr/>
        </p:nvSpPr>
        <p:spPr bwMode="auto">
          <a:xfrm flipH="1" flipV="1">
            <a:off x="3419475" y="3573463"/>
            <a:ext cx="424815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6391" name="Text Box 204"/>
          <p:cNvSpPr txBox="1">
            <a:spLocks noChangeArrowheads="1"/>
          </p:cNvSpPr>
          <p:nvPr/>
        </p:nvSpPr>
        <p:spPr bwMode="auto">
          <a:xfrm>
            <a:off x="241300" y="2700338"/>
            <a:ext cx="316865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600">
                <a:latin typeface="Dotum" pitchFamily="34" charset="-127"/>
                <a:ea typeface="Dotum" pitchFamily="34" charset="-127"/>
              </a:rPr>
              <a:t>Evertop Wire Cable Corporation</a:t>
            </a:r>
            <a:r>
              <a:rPr lang="en-US" altLang="zh-TW" sz="1600">
                <a:latin typeface="Dotum" pitchFamily="34" charset="-127"/>
                <a:ea typeface="新細明體" panose="02020500000000000000" pitchFamily="18" charset="-120"/>
              </a:rPr>
              <a:t> </a:t>
            </a:r>
            <a:r>
              <a:rPr lang="en-US" altLang="zh-TW" sz="1600">
                <a:latin typeface="Dotum" pitchFamily="34" charset="-127"/>
                <a:ea typeface="Dotum" pitchFamily="34" charset="-127"/>
              </a:rPr>
              <a:t>(Head Office</a:t>
            </a:r>
            <a:r>
              <a:rPr lang="en-US" altLang="zh-TW" sz="160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600">
                <a:latin typeface="Dotum" pitchFamily="34" charset="-127"/>
                <a:ea typeface="Dotum" pitchFamily="34" charset="-127"/>
              </a:rPr>
              <a:t>Evertop Wire Cable Corporation</a:t>
            </a:r>
            <a:r>
              <a:rPr lang="en-US" altLang="zh-TW" sz="1600">
                <a:latin typeface="Dotum" pitchFamily="34" charset="-127"/>
                <a:ea typeface="新細明體" panose="02020500000000000000" pitchFamily="18" charset="-120"/>
              </a:rPr>
              <a:t> </a:t>
            </a:r>
            <a:r>
              <a:rPr lang="en-US" altLang="zh-TW" sz="1600">
                <a:latin typeface="Dotum" pitchFamily="34" charset="-127"/>
                <a:ea typeface="Dotum" pitchFamily="34" charset="-127"/>
              </a:rPr>
              <a:t>(Factory in Chungli)</a:t>
            </a:r>
          </a:p>
        </p:txBody>
      </p:sp>
      <p:sp>
        <p:nvSpPr>
          <p:cNvPr id="16392" name="Line 205"/>
          <p:cNvSpPr>
            <a:spLocks noChangeShapeType="1"/>
          </p:cNvSpPr>
          <p:nvPr/>
        </p:nvSpPr>
        <p:spPr bwMode="auto">
          <a:xfrm flipH="1" flipV="1">
            <a:off x="3492500" y="4724400"/>
            <a:ext cx="3887788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6393" name="Text Box 206"/>
          <p:cNvSpPr txBox="1">
            <a:spLocks noChangeArrowheads="1"/>
          </p:cNvSpPr>
          <p:nvPr/>
        </p:nvSpPr>
        <p:spPr bwMode="auto">
          <a:xfrm>
            <a:off x="241300" y="4194175"/>
            <a:ext cx="3168650" cy="1060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400">
                <a:latin typeface="Dotum" pitchFamily="34" charset="-127"/>
                <a:ea typeface="Dotum" pitchFamily="34" charset="-127"/>
              </a:rPr>
              <a:t>Evertop Wire Cable (Dongguan) Co.,Limited</a:t>
            </a:r>
            <a:endParaRPr lang="zh-TW" altLang="en-US" sz="140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400">
                <a:latin typeface="Dotum" pitchFamily="34" charset="-127"/>
                <a:ea typeface="Dotum" pitchFamily="34" charset="-127"/>
              </a:rPr>
              <a:t>Evertop Wire Cable (Suzhou) Co.,Limited</a:t>
            </a:r>
            <a:endParaRPr lang="zh-TW" altLang="en-US" sz="14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6394" name="Line 207"/>
          <p:cNvSpPr>
            <a:spLocks noChangeShapeType="1"/>
          </p:cNvSpPr>
          <p:nvPr/>
        </p:nvSpPr>
        <p:spPr bwMode="auto">
          <a:xfrm flipH="1">
            <a:off x="3563938" y="5661025"/>
            <a:ext cx="33131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6395" name="Text Box 208"/>
          <p:cNvSpPr txBox="1">
            <a:spLocks noChangeArrowheads="1"/>
          </p:cNvSpPr>
          <p:nvPr/>
        </p:nvSpPr>
        <p:spPr bwMode="auto">
          <a:xfrm>
            <a:off x="322263" y="5397871"/>
            <a:ext cx="3241675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600" dirty="0" err="1">
                <a:latin typeface="Dotum" pitchFamily="34" charset="-127"/>
                <a:ea typeface="Dotum" pitchFamily="34" charset="-127"/>
              </a:rPr>
              <a:t>Evertop</a:t>
            </a:r>
            <a:r>
              <a:rPr lang="en-US" altLang="zh-TW" sz="1600" dirty="0">
                <a:latin typeface="Dotum" pitchFamily="34" charset="-127"/>
                <a:ea typeface="Dotum" pitchFamily="34" charset="-127"/>
              </a:rPr>
              <a:t> </a:t>
            </a:r>
            <a:r>
              <a:rPr lang="en-US" altLang="zh-TW" sz="1600" dirty="0" err="1">
                <a:latin typeface="Dotum" pitchFamily="34" charset="-127"/>
                <a:ea typeface="Dotum" pitchFamily="34" charset="-127"/>
              </a:rPr>
              <a:t>Hitek</a:t>
            </a:r>
            <a:r>
              <a:rPr lang="en-US" altLang="zh-TW" sz="1600" dirty="0">
                <a:latin typeface="Dotum" pitchFamily="34" charset="-127"/>
                <a:ea typeface="新細明體" panose="02020500000000000000" pitchFamily="18" charset="-120"/>
              </a:rPr>
              <a:t> </a:t>
            </a:r>
            <a:r>
              <a:rPr lang="en-US" altLang="zh-TW" sz="1600" dirty="0" err="1">
                <a:latin typeface="Dotum" pitchFamily="34" charset="-127"/>
                <a:ea typeface="Dotum" pitchFamily="34" charset="-127"/>
              </a:rPr>
              <a:t>Co.,Ltd</a:t>
            </a:r>
            <a:r>
              <a:rPr lang="en-US" altLang="zh-TW" sz="1600" dirty="0">
                <a:latin typeface="Dotum" pitchFamily="34" charset="-127"/>
                <a:ea typeface="Dotum" pitchFamily="34" charset="-127"/>
              </a:rPr>
              <a:t>(Vietnam</a:t>
            </a:r>
            <a:r>
              <a:rPr lang="en-US" altLang="zh-TW" sz="1600" dirty="0" smtClean="0">
                <a:latin typeface="Dotum" pitchFamily="34" charset="-127"/>
                <a:ea typeface="Dotum" pitchFamily="34" charset="-127"/>
              </a:rPr>
              <a:t>)</a:t>
            </a:r>
            <a:r>
              <a:rPr lang="en-US" altLang="zh-TW" sz="1200" dirty="0" smtClean="0">
                <a:latin typeface="Dotum" pitchFamily="34" charset="-127"/>
                <a:ea typeface="Dotum" pitchFamily="34" charset="-127"/>
              </a:rPr>
              <a:t>(Note1)</a:t>
            </a:r>
            <a:endParaRPr lang="en-US" altLang="zh-TW" sz="1200" dirty="0">
              <a:latin typeface="Dotum" pitchFamily="34" charset="-127"/>
              <a:ea typeface="Dotum" pitchFamily="34" charset="-127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612478" y="6154727"/>
            <a:ext cx="4392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/>
              <a:t>Note1:It was decided to sell in January 2024 and listed under </a:t>
            </a:r>
            <a:r>
              <a:rPr lang="en-US" altLang="zh-TW" sz="1200" dirty="0" smtClean="0"/>
              <a:t>“non-</a:t>
            </a:r>
            <a:r>
              <a:rPr lang="en-US" altLang="zh-TW" sz="1200" dirty="0" err="1" smtClean="0"/>
              <a:t>curresnt</a:t>
            </a:r>
            <a:r>
              <a:rPr lang="en-US" altLang="zh-TW" sz="1200" dirty="0" smtClean="0"/>
              <a:t> assets held for </a:t>
            </a:r>
            <a:r>
              <a:rPr lang="en-US" altLang="zh-TW" sz="1200" dirty="0"/>
              <a:t>sold</a:t>
            </a:r>
            <a:r>
              <a:rPr lang="en-US" altLang="zh-TW" sz="1200" dirty="0" smtClean="0"/>
              <a:t>.”</a:t>
            </a:r>
            <a:endParaRPr lang="zh-TW" altLang="en-US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 altLang="zh-TW" sz="170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170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170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1700" smtClean="0">
                <a:latin typeface="Dotum" pitchFamily="34" charset="-127"/>
                <a:ea typeface="Dotum" pitchFamily="34" charset="-127"/>
              </a:rPr>
              <a:t>Stock Code</a:t>
            </a:r>
            <a:r>
              <a:rPr lang="zh-TW" altLang="en-US" sz="1700" smtClean="0">
                <a:latin typeface="Dotum" pitchFamily="34" charset="-127"/>
                <a:ea typeface="Dotum" pitchFamily="34" charset="-127"/>
              </a:rPr>
              <a:t>：</a:t>
            </a:r>
            <a:r>
              <a:rPr lang="en-US" altLang="zh-TW" sz="1700" smtClean="0">
                <a:latin typeface="Dotum" pitchFamily="34" charset="-127"/>
                <a:ea typeface="Dotum" pitchFamily="34" charset="-127"/>
              </a:rPr>
              <a:t>1616</a:t>
            </a:r>
          </a:p>
        </p:txBody>
      </p:sp>
      <p:graphicFrame>
        <p:nvGraphicFramePr>
          <p:cNvPr id="145637" name="Group 229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58115473"/>
              </p:ext>
            </p:extLst>
          </p:nvPr>
        </p:nvGraphicFramePr>
        <p:xfrm>
          <a:off x="179388" y="2451100"/>
          <a:ext cx="8713787" cy="4167262"/>
        </p:xfrm>
        <a:graphic>
          <a:graphicData uri="http://schemas.openxmlformats.org/drawingml/2006/table">
            <a:tbl>
              <a:tblPr/>
              <a:tblGrid>
                <a:gridCol w="3024620"/>
                <a:gridCol w="1512310"/>
                <a:gridCol w="648133"/>
                <a:gridCol w="1425615"/>
                <a:gridCol w="934361"/>
                <a:gridCol w="1168748"/>
              </a:tblGrid>
              <a:tr h="3504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otum" pitchFamily="34" charset="-127"/>
                          <a:ea typeface="Dotum" pitchFamily="34" charset="-127"/>
                          <a:cs typeface="Times New Roman" panose="02020603050405020304" pitchFamily="18" charset="0"/>
                        </a:rPr>
                        <a:t>ITEM</a:t>
                      </a:r>
                    </a:p>
                  </a:txBody>
                  <a:tcPr marL="91469" marR="91469" marT="45700" marB="457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A2FC"/>
                    </a:solidFill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91469" marR="91469" marT="45700" marB="457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A2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91469" marR="91469" marT="45700" marB="457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A2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otum" pitchFamily="34" charset="-127"/>
                          <a:ea typeface="Dotum" pitchFamily="34" charset="-127"/>
                          <a:cs typeface="Times New Roman" panose="02020603050405020304" pitchFamily="18" charset="0"/>
                        </a:rPr>
                        <a:t>Growth%</a:t>
                      </a:r>
                    </a:p>
                  </a:txBody>
                  <a:tcPr marL="91469" marR="91469" marT="45700" marB="457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A2FC"/>
                    </a:solidFill>
                  </a:tcPr>
                </a:tc>
              </a:tr>
              <a:tr h="3504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otum" pitchFamily="34" charset="-127"/>
                          <a:ea typeface="Dotum" pitchFamily="34" charset="-127"/>
                          <a:cs typeface="Times New Roman" panose="02020603050405020304" pitchFamily="18" charset="0"/>
                        </a:rPr>
                        <a:t>Net Sales</a:t>
                      </a:r>
                    </a:p>
                  </a:txBody>
                  <a:tcPr marL="91469" marR="91469" marT="45700" marB="457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4,112,681</a:t>
                      </a:r>
                    </a:p>
                  </a:txBody>
                  <a:tcPr marL="91469" marR="91469" marT="45700" marB="457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100%</a:t>
                      </a:r>
                    </a:p>
                  </a:txBody>
                  <a:tcPr marL="9527" marR="9527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3,717,472</a:t>
                      </a:r>
                    </a:p>
                  </a:txBody>
                  <a:tcPr marL="91469" marR="91469" marT="45700" marB="457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100%</a:t>
                      </a:r>
                    </a:p>
                  </a:txBody>
                  <a:tcPr marL="9527" marR="9527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10.63%</a:t>
                      </a:r>
                    </a:p>
                  </a:txBody>
                  <a:tcPr marL="9527" marR="9527" marT="95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4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otum" pitchFamily="34" charset="-127"/>
                          <a:ea typeface="Dotum" pitchFamily="34" charset="-127"/>
                          <a:cs typeface="Times New Roman" panose="02020603050405020304" pitchFamily="18" charset="0"/>
                        </a:rPr>
                        <a:t>Operating Cost</a:t>
                      </a:r>
                    </a:p>
                  </a:txBody>
                  <a:tcPr marL="91469" marR="91469" marT="45700" marB="457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3,640,892</a:t>
                      </a:r>
                      <a:endParaRPr kumimoji="1" lang="zh-TW" altLang="zh-TW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1469" marR="91469" marT="45700" marB="457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89%</a:t>
                      </a:r>
                    </a:p>
                  </a:txBody>
                  <a:tcPr marL="9527" marR="9527" marT="952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3,422,227</a:t>
                      </a:r>
                      <a:endParaRPr kumimoji="1" lang="zh-TW" altLang="zh-TW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1469" marR="91469" marT="45700" marB="457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92%</a:t>
                      </a:r>
                    </a:p>
                  </a:txBody>
                  <a:tcPr marL="9527" marR="9527" marT="952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6.39%</a:t>
                      </a:r>
                    </a:p>
                  </a:txBody>
                  <a:tcPr marL="9527" marR="9527" marT="95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4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otum" pitchFamily="34" charset="-127"/>
                          <a:ea typeface="Dotum" pitchFamily="34" charset="-127"/>
                          <a:cs typeface="Times New Roman" panose="02020603050405020304" pitchFamily="18" charset="0"/>
                        </a:rPr>
                        <a:t>Gross Profit</a:t>
                      </a:r>
                    </a:p>
                  </a:txBody>
                  <a:tcPr marL="91469" marR="91469" marT="45700" marB="457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471,789</a:t>
                      </a:r>
                    </a:p>
                  </a:txBody>
                  <a:tcPr marL="91469" marR="91469" marT="45700" marB="457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11%</a:t>
                      </a:r>
                    </a:p>
                  </a:txBody>
                  <a:tcPr marL="9527" marR="9527" marT="952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295,245</a:t>
                      </a:r>
                    </a:p>
                  </a:txBody>
                  <a:tcPr marL="91469" marR="91469" marT="45700" marB="457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8%</a:t>
                      </a:r>
                    </a:p>
                  </a:txBody>
                  <a:tcPr marL="9527" marR="9527" marT="952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59.80%</a:t>
                      </a:r>
                    </a:p>
                  </a:txBody>
                  <a:tcPr marL="9527" marR="9527" marT="95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4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otum" pitchFamily="34" charset="-127"/>
                          <a:ea typeface="Dotum" pitchFamily="34" charset="-127"/>
                          <a:cs typeface="Times New Roman" panose="02020603050405020304" pitchFamily="18" charset="0"/>
                        </a:rPr>
                        <a:t>Operating Expenses</a:t>
                      </a:r>
                    </a:p>
                  </a:txBody>
                  <a:tcPr marL="91469" marR="91469" marT="45700" marB="457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166,457</a:t>
                      </a:r>
                    </a:p>
                  </a:txBody>
                  <a:tcPr marL="91469" marR="91469" marT="45700" marB="457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3%</a:t>
                      </a:r>
                    </a:p>
                  </a:txBody>
                  <a:tcPr marL="9527" marR="9527" marT="952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181,460</a:t>
                      </a:r>
                    </a:p>
                  </a:txBody>
                  <a:tcPr marL="91469" marR="91469" marT="45700" marB="457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6%</a:t>
                      </a:r>
                    </a:p>
                  </a:txBody>
                  <a:tcPr marL="9527" marR="9527" marT="952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(8.27)%</a:t>
                      </a:r>
                    </a:p>
                  </a:txBody>
                  <a:tcPr marL="9527" marR="9527" marT="95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4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otum" pitchFamily="34" charset="-127"/>
                          <a:ea typeface="Dotum" pitchFamily="34" charset="-127"/>
                          <a:cs typeface="Times New Roman" panose="02020603050405020304" pitchFamily="18" charset="0"/>
                        </a:rPr>
                        <a:t>Net Profit </a:t>
                      </a:r>
                    </a:p>
                  </a:txBody>
                  <a:tcPr marL="91469" marR="91469" marT="45700" marB="457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305,332</a:t>
                      </a:r>
                    </a:p>
                  </a:txBody>
                  <a:tcPr marL="91469" marR="91469" marT="45700" marB="457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8%</a:t>
                      </a:r>
                    </a:p>
                  </a:txBody>
                  <a:tcPr marL="9527" marR="9527" marT="952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113,785</a:t>
                      </a:r>
                    </a:p>
                  </a:txBody>
                  <a:tcPr marL="91469" marR="91469" marT="45700" marB="457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2%</a:t>
                      </a:r>
                    </a:p>
                  </a:txBody>
                  <a:tcPr marL="9527" marR="9527" marT="952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168.34%</a:t>
                      </a:r>
                    </a:p>
                  </a:txBody>
                  <a:tcPr marL="9527" marR="9527" marT="95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54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otum" pitchFamily="34" charset="-127"/>
                          <a:ea typeface="Dotum" pitchFamily="34" charset="-127"/>
                          <a:cs typeface="Times New Roman" panose="02020603050405020304" pitchFamily="18" charset="0"/>
                        </a:rPr>
                        <a:t>Non-Operation Income and Expenses</a:t>
                      </a:r>
                    </a:p>
                  </a:txBody>
                  <a:tcPr marL="91469" marR="91469" marT="45700" marB="457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(1,351)</a:t>
                      </a:r>
                    </a:p>
                  </a:txBody>
                  <a:tcPr marL="91469" marR="91469" marT="45700" marB="457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-%</a:t>
                      </a:r>
                    </a:p>
                  </a:txBody>
                  <a:tcPr marL="9527" marR="9527" marT="952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(79,783)</a:t>
                      </a:r>
                    </a:p>
                  </a:txBody>
                  <a:tcPr marL="91469" marR="91469" marT="45700" marB="457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(1)%</a:t>
                      </a:r>
                    </a:p>
                  </a:txBody>
                  <a:tcPr marL="9527" marR="9527" marT="952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(98.31)%</a:t>
                      </a:r>
                    </a:p>
                  </a:txBody>
                  <a:tcPr marL="9527" marR="9527" marT="95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1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otum" pitchFamily="34" charset="-127"/>
                          <a:ea typeface="Dotum" pitchFamily="34" charset="-127"/>
                          <a:cs typeface="Times New Roman" panose="02020603050405020304" pitchFamily="18" charset="0"/>
                        </a:rPr>
                        <a:t>Profit Before Income Tax</a:t>
                      </a:r>
                    </a:p>
                  </a:txBody>
                  <a:tcPr marL="91469" marR="91469" marT="45700" marB="457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303,981</a:t>
                      </a:r>
                    </a:p>
                  </a:txBody>
                  <a:tcPr marL="91469" marR="91469" marT="45700" marB="457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8%</a:t>
                      </a:r>
                    </a:p>
                  </a:txBody>
                  <a:tcPr marL="9527" marR="9527" marT="952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34,002</a:t>
                      </a:r>
                      <a:endParaRPr kumimoji="1" lang="en-US" altLang="zh-TW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1469" marR="91469" marT="45700" marB="457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1%</a:t>
                      </a:r>
                    </a:p>
                  </a:txBody>
                  <a:tcPr marL="9527" marR="9527" marT="952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794.00%</a:t>
                      </a:r>
                    </a:p>
                  </a:txBody>
                  <a:tcPr marL="9527" marR="9527" marT="95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1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otum" pitchFamily="34" charset="-127"/>
                          <a:ea typeface="Dotum" pitchFamily="34" charset="-127"/>
                          <a:cs typeface="Times New Roman" panose="02020603050405020304" pitchFamily="18" charset="0"/>
                        </a:rPr>
                        <a:t>Income Tax Expenses</a:t>
                      </a:r>
                    </a:p>
                  </a:txBody>
                  <a:tcPr marL="91469" marR="91469" marT="45700" marB="457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78,259</a:t>
                      </a:r>
                    </a:p>
                  </a:txBody>
                  <a:tcPr marL="91469" marR="91469" marT="45700" marB="457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2%</a:t>
                      </a:r>
                    </a:p>
                  </a:txBody>
                  <a:tcPr marL="9527" marR="9527" marT="952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15,548</a:t>
                      </a:r>
                    </a:p>
                  </a:txBody>
                  <a:tcPr marL="91469" marR="91469" marT="45700" marB="457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-%</a:t>
                      </a:r>
                    </a:p>
                  </a:txBody>
                  <a:tcPr marL="9527" marR="9527" marT="952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403.34%</a:t>
                      </a:r>
                    </a:p>
                  </a:txBody>
                  <a:tcPr marL="9527" marR="9527" marT="95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11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otum" pitchFamily="34" charset="-127"/>
                          <a:ea typeface="Dotum" pitchFamily="34" charset="-127"/>
                          <a:cs typeface="Times New Roman" panose="02020603050405020304" pitchFamily="18" charset="0"/>
                        </a:rPr>
                        <a:t>Profit  After Tax</a:t>
                      </a:r>
                    </a:p>
                  </a:txBody>
                  <a:tcPr marL="91469" marR="91469" marT="45700" marB="457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225,722</a:t>
                      </a:r>
                    </a:p>
                  </a:txBody>
                  <a:tcPr marL="91469" marR="91469" marT="45700" marB="457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6%</a:t>
                      </a:r>
                    </a:p>
                  </a:txBody>
                  <a:tcPr marL="9527" marR="9527" marT="952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18,454</a:t>
                      </a:r>
                    </a:p>
                  </a:txBody>
                  <a:tcPr marL="91469" marR="91469" marT="45700" marB="457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1%</a:t>
                      </a:r>
                    </a:p>
                  </a:txBody>
                  <a:tcPr marL="9527" marR="9527" marT="952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1,123.16%</a:t>
                      </a:r>
                    </a:p>
                  </a:txBody>
                  <a:tcPr marL="9527" marR="9527" marT="95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4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otum" pitchFamily="34" charset="-127"/>
                          <a:ea typeface="Dotum" pitchFamily="34" charset="-127"/>
                          <a:cs typeface="Times New Roman" panose="02020603050405020304" pitchFamily="18" charset="0"/>
                        </a:rPr>
                        <a:t>EPS</a:t>
                      </a:r>
                    </a:p>
                  </a:txBody>
                  <a:tcPr marL="91469" marR="91469" marT="45700" marB="457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1.19</a:t>
                      </a:r>
                    </a:p>
                  </a:txBody>
                  <a:tcPr marL="91469" marR="91469" marT="45700" marB="457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zh-TW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6" marR="9526" marT="952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0.10</a:t>
                      </a:r>
                    </a:p>
                  </a:txBody>
                  <a:tcPr marL="91469" marR="91469" marT="45700" marB="457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zh-TW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6" marR="9526" marT="952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TW" altLang="zh-TW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7" marR="9527" marT="95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7493" name="Picture 4" descr="logo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20713"/>
            <a:ext cx="4537075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94" name="Rectangle 230"/>
          <p:cNvSpPr>
            <a:spLocks noChangeArrowheads="1"/>
          </p:cNvSpPr>
          <p:nvPr/>
        </p:nvSpPr>
        <p:spPr bwMode="auto">
          <a:xfrm>
            <a:off x="179388" y="1484313"/>
            <a:ext cx="8964612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762000" indent="-762000"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SzTx/>
              <a:buFont typeface="Wingdings" panose="05000000000000000000" pitchFamily="2" charset="2"/>
              <a:buNone/>
            </a:pPr>
            <a:r>
              <a:rPr lang="en-US" altLang="zh-TW" sz="3000" dirty="0">
                <a:solidFill>
                  <a:schemeClr val="accent2"/>
                </a:solidFill>
                <a:latin typeface="Dotum" pitchFamily="34" charset="-127"/>
                <a:ea typeface="Dotum" pitchFamily="34" charset="-127"/>
              </a:rPr>
              <a:t>B. Financial Highlights</a:t>
            </a:r>
            <a:r>
              <a:rPr lang="en-US" altLang="zh-TW" sz="3900" dirty="0">
                <a:latin typeface="Dotum" pitchFamily="34" charset="-127"/>
                <a:ea typeface="Dotum" pitchFamily="34" charset="-127"/>
              </a:rPr>
              <a:t> </a:t>
            </a:r>
            <a:r>
              <a:rPr lang="en-US" altLang="zh-TW" sz="1800" dirty="0">
                <a:latin typeface="Dotum" pitchFamily="34" charset="-127"/>
                <a:ea typeface="Dotum" pitchFamily="34" charset="-127"/>
              </a:rPr>
              <a:t>(CONSOLIDATED STATEMENTS O</a:t>
            </a:r>
            <a:r>
              <a:rPr lang="en-US" altLang="zh-TW" sz="1800" dirty="0">
                <a:latin typeface="Dotum" pitchFamily="34" charset="-127"/>
                <a:ea typeface="新細明體" panose="02020500000000000000" pitchFamily="18" charset="-120"/>
              </a:rPr>
              <a:t>F</a:t>
            </a:r>
            <a:r>
              <a:rPr lang="en-US" altLang="zh-TW" sz="1800" dirty="0">
                <a:latin typeface="Dotum" pitchFamily="34" charset="-127"/>
                <a:ea typeface="Dotum" pitchFamily="34" charset="-127"/>
              </a:rPr>
              <a:t> INCOME : </a:t>
            </a:r>
            <a:r>
              <a:rPr lang="en-US" altLang="zh-TW" sz="1800" dirty="0" smtClean="0">
                <a:latin typeface="Dotum" pitchFamily="34" charset="-127"/>
                <a:ea typeface="Dotum" pitchFamily="34" charset="-127"/>
              </a:rPr>
              <a:t>2023</a:t>
            </a:r>
            <a:r>
              <a:rPr lang="en-US" altLang="zh-TW" sz="1800" dirty="0" smtClean="0">
                <a:latin typeface="Dotum" pitchFamily="34" charset="-127"/>
                <a:ea typeface="新細明體" panose="02020500000000000000" pitchFamily="18" charset="-120"/>
              </a:rPr>
              <a:t>Q4</a:t>
            </a:r>
            <a:r>
              <a:rPr lang="en-US" altLang="zh-TW" sz="1800" dirty="0" smtClean="0">
                <a:latin typeface="Dotum" pitchFamily="34" charset="-127"/>
                <a:ea typeface="Dotum" pitchFamily="34" charset="-127"/>
              </a:rPr>
              <a:t>&amp;2022</a:t>
            </a:r>
            <a:r>
              <a:rPr lang="en-US" altLang="zh-TW" sz="1800" dirty="0" smtClean="0">
                <a:latin typeface="Dotum" pitchFamily="34" charset="-127"/>
                <a:ea typeface="新細明體" panose="02020500000000000000" pitchFamily="18" charset="-120"/>
              </a:rPr>
              <a:t>Q4</a:t>
            </a: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sz="1600" dirty="0">
                <a:latin typeface="Dotum" pitchFamily="34" charset="-127"/>
                <a:ea typeface="Dotum" pitchFamily="34" charset="-127"/>
              </a:rPr>
              <a:t>Unit :Thousand of NTD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1406</TotalTime>
  <Words>701</Words>
  <Application>Microsoft Office PowerPoint</Application>
  <PresentationFormat>如螢幕大小 (4:3)</PresentationFormat>
  <Paragraphs>298</Paragraphs>
  <Slides>14</Slides>
  <Notes>14</Notes>
  <HiddenSlides>0</HiddenSlides>
  <MMClips>0</MMClips>
  <ScaleCrop>false</ScaleCrop>
  <HeadingPairs>
    <vt:vector size="8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6" baseType="lpstr">
      <vt:lpstr>Dotum</vt:lpstr>
      <vt:lpstr>微軟正黑體</vt:lpstr>
      <vt:lpstr>新細明體</vt:lpstr>
      <vt:lpstr>標楷體</vt:lpstr>
      <vt:lpstr>Arial</vt:lpstr>
      <vt:lpstr>Times New Roman</vt:lpstr>
      <vt:lpstr>Trebuchet MS</vt:lpstr>
      <vt:lpstr>Verdana</vt:lpstr>
      <vt:lpstr>Wingdings</vt:lpstr>
      <vt:lpstr>Wingdings 3</vt:lpstr>
      <vt:lpstr>多面向</vt:lpstr>
      <vt:lpstr>工作表</vt:lpstr>
      <vt:lpstr> Stock Code：1616</vt:lpstr>
      <vt:lpstr>  Stock Code：1616</vt:lpstr>
      <vt:lpstr>  Stock Code：1616</vt:lpstr>
      <vt:lpstr>  Stock Code：1616</vt:lpstr>
      <vt:lpstr>  Stock Code：1616</vt:lpstr>
      <vt:lpstr>  Stock Code：1616</vt:lpstr>
      <vt:lpstr>  Stock Code：1616</vt:lpstr>
      <vt:lpstr>  Stock Code：1616</vt:lpstr>
      <vt:lpstr>  Stock Code：1616</vt:lpstr>
      <vt:lpstr>  Stock Code：1616</vt:lpstr>
      <vt:lpstr>  Stock Code：1616</vt:lpstr>
      <vt:lpstr>  Stock Code：1616</vt:lpstr>
      <vt:lpstr>  Stock Code：1616</vt:lpstr>
      <vt:lpstr>  Stock Code：1616</vt:lpstr>
    </vt:vector>
  </TitlesOfParts>
  <Company>CMT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億泰電線電纜股份有限公司 股票代號：1616</dc:title>
  <dc:creator>T40080</dc:creator>
  <cp:lastModifiedBy>楊馥嘉</cp:lastModifiedBy>
  <cp:revision>221</cp:revision>
  <cp:lastPrinted>2024-11-21T02:02:30Z</cp:lastPrinted>
  <dcterms:created xsi:type="dcterms:W3CDTF">2017-03-23T05:53:34Z</dcterms:created>
  <dcterms:modified xsi:type="dcterms:W3CDTF">2024-11-21T02:11:56Z</dcterms:modified>
</cp:coreProperties>
</file>